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4"/>
  </p:notesMasterIdLst>
  <p:sldIdLst>
    <p:sldId id="256" r:id="rId2"/>
    <p:sldId id="363" r:id="rId3"/>
    <p:sldId id="307" r:id="rId4"/>
    <p:sldId id="384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51" r:id="rId13"/>
    <p:sldId id="314" r:id="rId14"/>
    <p:sldId id="315" r:id="rId15"/>
    <p:sldId id="366" r:id="rId16"/>
    <p:sldId id="357" r:id="rId17"/>
    <p:sldId id="358" r:id="rId18"/>
    <p:sldId id="359" r:id="rId19"/>
    <p:sldId id="360" r:id="rId20"/>
    <p:sldId id="361" r:id="rId21"/>
    <p:sldId id="348" r:id="rId22"/>
    <p:sldId id="349" r:id="rId23"/>
    <p:sldId id="329" r:id="rId24"/>
    <p:sldId id="330" r:id="rId25"/>
    <p:sldId id="331" r:id="rId26"/>
    <p:sldId id="332" r:id="rId27"/>
    <p:sldId id="367" r:id="rId28"/>
    <p:sldId id="352" r:id="rId29"/>
    <p:sldId id="269" r:id="rId30"/>
    <p:sldId id="382" r:id="rId31"/>
    <p:sldId id="333" r:id="rId32"/>
    <p:sldId id="334" r:id="rId33"/>
    <p:sldId id="335" r:id="rId34"/>
    <p:sldId id="336" r:id="rId35"/>
    <p:sldId id="353" r:id="rId36"/>
    <p:sldId id="345" r:id="rId37"/>
    <p:sldId id="346" r:id="rId38"/>
    <p:sldId id="347" r:id="rId39"/>
    <p:sldId id="310" r:id="rId40"/>
    <p:sldId id="354" r:id="rId41"/>
    <p:sldId id="355" r:id="rId42"/>
    <p:sldId id="350" r:id="rId43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Tahom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CC00"/>
    <a:srgbClr val="F8F8F8"/>
    <a:srgbClr val="006600"/>
    <a:srgbClr val="001007"/>
    <a:srgbClr val="FF3300"/>
    <a:srgbClr val="FF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1" autoAdjust="0"/>
    <p:restoredTop sz="94590" autoAdjust="0"/>
  </p:normalViewPr>
  <p:slideViewPr>
    <p:cSldViewPr>
      <p:cViewPr varScale="1">
        <p:scale>
          <a:sx n="104" d="100"/>
          <a:sy n="104" d="100"/>
        </p:scale>
        <p:origin x="111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SzTx/>
              <a:buFontTx/>
              <a:buNone/>
              <a:defRPr kumimoji="1"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SzTx/>
              <a:buFontTx/>
              <a:buNone/>
              <a:defRPr kumimoji="1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1EBF67-2769-4910-B5B4-2D47287EE0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l_Corporation" TargetMode="External"/><Relationship Id="rId7" Type="http://schemas.openxmlformats.org/officeDocument/2006/relationships/hyperlink" Target="http://en.wikipedia.org/wiki/Motherboar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latform_Controller_Hub" TargetMode="External"/><Relationship Id="rId5" Type="http://schemas.openxmlformats.org/officeDocument/2006/relationships/hyperlink" Target="http://en.wikipedia.org/wiki/Central_processing_unit" TargetMode="External"/><Relationship Id="rId4" Type="http://schemas.openxmlformats.org/officeDocument/2006/relationships/hyperlink" Target="http://en.wikipedia.org/wiki/Graphics_processing_uni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l_Corporation" TargetMode="External"/><Relationship Id="rId7" Type="http://schemas.openxmlformats.org/officeDocument/2006/relationships/hyperlink" Target="http://en.wikipedia.org/wiki/Motherboard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latform_Controller_Hub" TargetMode="External"/><Relationship Id="rId5" Type="http://schemas.openxmlformats.org/officeDocument/2006/relationships/hyperlink" Target="http://en.wikipedia.org/wiki/Central_processing_unit" TargetMode="External"/><Relationship Id="rId4" Type="http://schemas.openxmlformats.org/officeDocument/2006/relationships/hyperlink" Target="http://en.wikipedia.org/wiki/Graphics_processing_uni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B2B4A-E869-4E46-93A7-B2BED33C0E94}" type="slidenum">
              <a:rPr lang="en-US" altLang="zh-TW" smtClean="0"/>
              <a:pPr>
                <a:spcBef>
                  <a:spcPct val="0"/>
                </a:spcBef>
              </a:pPr>
              <a:t>1</a:t>
            </a:fld>
            <a:endParaRPr lang="en-US" altLang="zh-TW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FDI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Flexible Display Interface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is an interconnect created by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3" action="ppaction://hlinkfile" tooltip="Intel Corporation"/>
              </a:rPr>
              <a:t>Intel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in order to allow the communication of the HD Graphics integrated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4" action="ppaction://hlinkfile" tooltip="Graphics processing unit"/>
              </a:rPr>
              <a:t>GPU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found on supported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5" action="ppaction://hlinkfile" tooltip="Central processing unit"/>
              </a:rPr>
              <a:t>CPUs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6" action="ppaction://hlinkfile" tooltip="Platform Controller Hub"/>
              </a:rPr>
              <a:t>PCH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southbridge where display connectors are attached. It provides a path between an Intel processor and an Intel southbridge on a computer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7" action="ppaction://hlinkfile" tooltip="Motherboard"/>
              </a:rPr>
              <a:t>motherboard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which carries display data from the graphics controller (North Display) of the Intel processor package to the display connectors attached at some PCH (South Display) versions.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70FE99EF-E279-482A-9440-50F794E9EE39}" type="slidenum">
              <a:rPr lang="en-US" altLang="zh-TW" sz="1200" smtClean="0">
                <a:latin typeface="Arial" panose="020B0604020202020204" pitchFamily="34" charset="0"/>
              </a:rPr>
              <a:pPr/>
              <a:t>12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9BB5F5-2A6A-45F5-91BA-D7EF893565CB}" type="slidenum">
              <a:rPr lang="en-US" altLang="zh-TW" smtClean="0"/>
              <a:pPr>
                <a:spcBef>
                  <a:spcPct val="0"/>
                </a:spcBef>
              </a:pPr>
              <a:t>13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2EEB7C2B-8C5F-43AA-8611-59ACF6ED94A7}" type="slidenum">
              <a:rPr lang="en-US" altLang="zh-TW" sz="1200" smtClean="0">
                <a:latin typeface="Arial" panose="020B0604020202020204" pitchFamily="34" charset="0"/>
              </a:rPr>
              <a:pPr/>
              <a:t>14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3331E3-D653-4922-8326-EE255A19A35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928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122D41-9C23-482B-B0B6-83854CABA7CB}" type="slidenum">
              <a:rPr lang="en-US" altLang="zh-TW" smtClean="0"/>
              <a:pPr>
                <a:spcBef>
                  <a:spcPct val="0"/>
                </a:spcBef>
              </a:pPr>
              <a:t>16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75D2D1-0F1F-4E92-A9B1-0A9200CFF145}" type="slidenum">
              <a:rPr lang="en-US" altLang="zh-TW" smtClean="0"/>
              <a:pPr>
                <a:spcBef>
                  <a:spcPct val="0"/>
                </a:spcBef>
              </a:pPr>
              <a:t>17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BFF72D-CC10-45D3-BF0A-ABFD3EF031DD}" type="slidenum">
              <a:rPr lang="en-US" altLang="zh-TW" smtClean="0"/>
              <a:pPr>
                <a:spcBef>
                  <a:spcPct val="0"/>
                </a:spcBef>
              </a:pPr>
              <a:t>18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DBD9B1-5041-440C-9AE7-DF65755CCD9A}" type="slidenum">
              <a:rPr lang="en-US" altLang="zh-TW" smtClean="0"/>
              <a:pPr>
                <a:spcBef>
                  <a:spcPct val="0"/>
                </a:spcBef>
              </a:pPr>
              <a:t>19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A3479-AB47-4F8B-BF50-88AEA907E28F}" type="slidenum">
              <a:rPr lang="en-US" altLang="zh-TW" smtClean="0"/>
              <a:pPr>
                <a:spcBef>
                  <a:spcPct val="0"/>
                </a:spcBef>
              </a:pPr>
              <a:t>20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What is </a:t>
            </a:r>
            <a:r>
              <a:rPr lang="en-US" dirty="0" err="1"/>
              <a:t>PoP</a:t>
            </a:r>
            <a:r>
              <a:rPr lang="en-US" dirty="0"/>
              <a:t> Memory?</a:t>
            </a:r>
          </a:p>
          <a:p>
            <a:pPr>
              <a:defRPr/>
            </a:pPr>
            <a:r>
              <a:rPr lang="en-US" i="1" dirty="0"/>
              <a:t>DECEMBER 19, 2009</a:t>
            </a:r>
          </a:p>
          <a:p>
            <a:pPr>
              <a:defRPr/>
            </a:pPr>
            <a:r>
              <a:rPr lang="en-US" dirty="0"/>
              <a:t>Package-on-Package or (</a:t>
            </a:r>
            <a:r>
              <a:rPr lang="en-US" dirty="0" err="1"/>
              <a:t>PoP</a:t>
            </a:r>
            <a:r>
              <a:rPr lang="en-US" dirty="0"/>
              <a:t>) memory was created as a way to reduce the physical size of the memory sub-system on a single board computer. The basic idea is to stack two BGA devices one on top of the other as shown above.</a:t>
            </a:r>
          </a:p>
          <a:p>
            <a:pPr>
              <a:defRPr/>
            </a:pPr>
            <a:r>
              <a:rPr lang="en-US" b="1" dirty="0" err="1"/>
              <a:t>PoP</a:t>
            </a:r>
            <a:r>
              <a:rPr lang="en-US" b="1" dirty="0"/>
              <a:t> Memory has Several Advantages Including:</a:t>
            </a:r>
          </a:p>
          <a:p>
            <a:pPr>
              <a:defRPr/>
            </a:pPr>
            <a:r>
              <a:rPr lang="en-US" dirty="0"/>
              <a:t>More reliable manufacture because the memory sub-system can be assembled separately from the final system.</a:t>
            </a:r>
          </a:p>
          <a:p>
            <a:pPr>
              <a:defRPr/>
            </a:pPr>
            <a:r>
              <a:rPr lang="en-US" dirty="0"/>
              <a:t>Higher memory cycle speeds due to shorter connection lengths.</a:t>
            </a:r>
          </a:p>
          <a:p>
            <a:pPr>
              <a:defRPr/>
            </a:pPr>
            <a:r>
              <a:rPr lang="en-US" dirty="0"/>
              <a:t>Small size</a:t>
            </a:r>
          </a:p>
          <a:p>
            <a:pPr>
              <a:defRPr/>
            </a:pPr>
            <a:r>
              <a:rPr lang="en-US" dirty="0"/>
              <a:t>This type of memory is used in handsets and other types of portable devices and is also making it’s way into mid-level products as well.</a:t>
            </a:r>
          </a:p>
          <a:p>
            <a:pPr>
              <a:defRPr/>
            </a:pPr>
            <a:r>
              <a:rPr lang="en-US" b="1" dirty="0"/>
              <a:t>Disadvantages Include:</a:t>
            </a:r>
          </a:p>
          <a:p>
            <a:pPr>
              <a:defRPr/>
            </a:pPr>
            <a:r>
              <a:rPr lang="en-US" dirty="0"/>
              <a:t>BGA assemble issues, can only re-ball the part a limited number of times then it must be scrapped. So, for example, if the RAM portion fails, the FLASH could be de-soldered and re-soldered to a working RAM module, but only a limited number of times.</a:t>
            </a:r>
          </a:p>
          <a:p>
            <a:pPr>
              <a:defRPr/>
            </a:pPr>
            <a:r>
              <a:rPr lang="en-US" dirty="0"/>
              <a:t>Test issues – BGA packages do not allow access to device pins once the device is soldered down. In the case of a </a:t>
            </a:r>
            <a:r>
              <a:rPr lang="en-US" dirty="0" err="1"/>
              <a:t>PoP</a:t>
            </a:r>
            <a:r>
              <a:rPr lang="en-US" dirty="0"/>
              <a:t> module, since the top module is soldered to the bottom, there is no way to access the pins. Typically JTAG boundary-Scan tools can be used to test in this configuration.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5700B3F0-C11E-496C-9133-ED30AA3B56D9}" type="slidenum">
              <a:rPr lang="en-US" altLang="zh-TW" sz="1200" smtClean="0">
                <a:latin typeface="Arial" panose="020B0604020202020204" pitchFamily="34" charset="0"/>
              </a:rPr>
              <a:pPr/>
              <a:t>32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5F656D-96C8-4021-B388-847AD6DF3F8E}" type="slidenum">
              <a:rPr lang="en-US" altLang="zh-TW" smtClean="0"/>
              <a:pPr>
                <a:spcBef>
                  <a:spcPct val="0"/>
                </a:spcBef>
              </a:pPr>
              <a:t>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53CA8C49-0593-4C51-8BDE-0AC83DE9F6F4}" type="slidenum">
              <a:rPr lang="en-US" altLang="zh-TW" sz="1200" smtClean="0">
                <a:latin typeface="Arial" panose="020B0604020202020204" pitchFamily="34" charset="0"/>
              </a:rPr>
              <a:pPr/>
              <a:t>39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777C4-BBD4-BC07-C64D-0416647F1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8CD972CA-3F92-8C7E-AFCE-22A9C9B002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77357639-EB97-4A67-9728-04CD192CF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8D7045FF-8DF8-AC93-1357-97974C585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4D4CAD-0544-4106-A077-40CD82151965}" type="slidenum">
              <a:rPr lang="en-US" altLang="zh-TW" smtClean="0"/>
              <a:pPr>
                <a:spcBef>
                  <a:spcPct val="0"/>
                </a:spcBef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024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16D9F3E7-3209-41E5-BE43-C6C96692435E}" type="slidenum">
              <a:rPr lang="en-US" altLang="zh-TW" sz="1200" smtClean="0">
                <a:latin typeface="Arial" panose="020B0604020202020204" pitchFamily="34" charset="0"/>
              </a:rPr>
              <a:pPr/>
              <a:t>5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60D26FD2-DB2C-4DC8-A727-0DCA4D656ACE}" type="slidenum">
              <a:rPr lang="en-US" altLang="zh-TW" sz="1200" smtClean="0">
                <a:latin typeface="Arial" panose="020B0604020202020204" pitchFamily="34" charset="0"/>
              </a:rPr>
              <a:pPr/>
              <a:t>6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C493BBB2-FA51-4135-9B74-DE7AA0FA489D}" type="slidenum">
              <a:rPr lang="en-US" altLang="zh-TW" sz="1200" smtClean="0">
                <a:latin typeface="Arial" panose="020B0604020202020204" pitchFamily="34" charset="0"/>
              </a:rPr>
              <a:pPr/>
              <a:t>7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B1EB3B7-8DA3-4799-AFAA-434F6EE8A0B4}" type="slidenum">
              <a:rPr lang="en-US" altLang="zh-TW" sz="1200" smtClean="0">
                <a:latin typeface="Arial" panose="020B0604020202020204" pitchFamily="34" charset="0"/>
              </a:rPr>
              <a:pPr/>
              <a:t>9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D7BAB0F7-A708-4310-B5D7-D9237EE13A2F}" type="slidenum">
              <a:rPr lang="en-US" altLang="zh-TW" sz="1200" smtClean="0">
                <a:latin typeface="Arial" panose="020B0604020202020204" pitchFamily="34" charset="0"/>
              </a:rPr>
              <a:pPr/>
              <a:t>10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FDI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Flexible Display Interface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is an interconnect created by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3" action="ppaction://hlinkfile" tooltip="Intel Corporation"/>
              </a:rPr>
              <a:t>Intel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in order to allow the communication of the HD Graphics integrated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4" action="ppaction://hlinkfile" tooltip="Graphics processing unit"/>
              </a:rPr>
              <a:t>GPU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found on supported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5" action="ppaction://hlinkfile" tooltip="Central processing unit"/>
              </a:rPr>
              <a:t>CPUs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6" action="ppaction://hlinkfile" tooltip="Platform Controller Hub"/>
              </a:rPr>
              <a:t>PCH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southbridge where display connectors are attached. It provides a path between an Intel processor and an Intel southbridge on a computer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hlinkClick r:id="rId7" action="ppaction://hlinkfile" tooltip="Motherboard"/>
              </a:rPr>
              <a:t>motherboard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which carries display data from the graphics controller (North Display) of the Intel processor package to the display connectors attached at some PCH (South Display) versions.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ABBA3AF3-D784-4C30-9432-12D472BB220F}" type="slidenum">
              <a:rPr lang="en-US" altLang="zh-TW" sz="1200" smtClean="0">
                <a:latin typeface="Arial" panose="020B0604020202020204" pitchFamily="34" charset="0"/>
              </a:rPr>
              <a:pPr/>
              <a:t>11</a:t>
            </a:fld>
            <a:endParaRPr lang="en-US" altLang="zh-TW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auto">
          <a:xfrm>
            <a:off x="0" y="2398713"/>
            <a:ext cx="9144000" cy="1679575"/>
          </a:xfrm>
          <a:prstGeom prst="rect">
            <a:avLst/>
          </a:prstGeom>
          <a:gradFill rotWithShape="1">
            <a:gsLst>
              <a:gs pos="0">
                <a:srgbClr val="6D0013"/>
              </a:gs>
              <a:gs pos="50000">
                <a:srgbClr val="8F0019"/>
              </a:gs>
              <a:gs pos="100000">
                <a:srgbClr val="6D001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pic>
        <p:nvPicPr>
          <p:cNvPr id="3" name="Picture 11" descr="C:\Documents and Settings\SungHo Chin\바탕 화면\SW 뉴딜 제안서\PPT\logo&amp;ui(2)\globalsymbol_koreng2_large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73063"/>
            <a:ext cx="21351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6003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838200"/>
          </a:xfrm>
        </p:spPr>
        <p:txBody>
          <a:bodyPr>
            <a:normAutofit/>
          </a:bodyPr>
          <a:lstStyle>
            <a:lvl1pPr algn="ctr">
              <a:defRPr b="1" i="0" baseline="0">
                <a:solidFill>
                  <a:srgbClr val="C00000"/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EFAEC-F44C-4B79-AB4E-34E81FBDE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244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SzTx/>
              <a:buFontTx/>
              <a:buNone/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624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SzTx/>
              <a:buFontTx/>
              <a:buNone/>
              <a:defRPr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814000-FC39-4F9F-A95F-A944ED99C0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762000" y="990600"/>
            <a:ext cx="76962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ko-KR"/>
              <a:t>Klik om de opmaakprofielen van de modeltekst te bewerken</a:t>
            </a:r>
          </a:p>
          <a:p>
            <a:pPr lvl="1"/>
            <a:r>
              <a:rPr lang="nl-NL" altLang="ko-KR"/>
              <a:t>Tweede niveau</a:t>
            </a:r>
          </a:p>
          <a:p>
            <a:pPr lvl="2"/>
            <a:r>
              <a:rPr lang="nl-NL" altLang="ko-KR"/>
              <a:t>Derde niveau</a:t>
            </a:r>
          </a:p>
          <a:p>
            <a:pPr lvl="3"/>
            <a:r>
              <a:rPr lang="nl-NL" altLang="ko-KR"/>
              <a:t>Vierde niveau</a:t>
            </a:r>
          </a:p>
          <a:p>
            <a:pPr lvl="4"/>
            <a:r>
              <a:rPr lang="nl-NL" altLang="ko-KR"/>
              <a:t>Vijfde niveau</a:t>
            </a:r>
          </a:p>
          <a:p>
            <a:pPr lvl="4"/>
            <a:r>
              <a:rPr lang="nl-NL" altLang="ko-KR"/>
              <a:t>Vijfde niveau</a:t>
            </a:r>
          </a:p>
          <a:p>
            <a:pPr lvl="4"/>
            <a:endParaRPr lang="nl-NL" altLang="ko-KR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762000" y="6400800"/>
            <a:ext cx="76962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2" name="TextBox 9"/>
          <p:cNvSpPr txBox="1">
            <a:spLocks noChangeArrowheads="1"/>
          </p:cNvSpPr>
          <p:nvPr userDrawn="1"/>
        </p:nvSpPr>
        <p:spPr bwMode="auto">
          <a:xfrm>
            <a:off x="7467600" y="6423025"/>
            <a:ext cx="1592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2000" b="1">
                <a:solidFill>
                  <a:srgbClr val="C00000"/>
                </a:solidFill>
                <a:ea typeface="HY울릉도B" pitchFamily="18" charset="-127"/>
              </a:rPr>
              <a:t>Korea Univ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88" r:id="rId2"/>
  </p:sldLayoutIdLst>
  <p:transition spd="slow">
    <p:wipe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00000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F6600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1F0298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l.com/Assets/PDF/datasheet/316966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hyperlink" Target="http://www.intel.com/Assets/PDF/datasheet/316972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esca.korea.ac.kr/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suhtw@korea.ac.k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hyperlink" Target="http://phandroid.com/2012/07/17/samsung-galaxy-s-blaze-4g-gets-quick-maintenance-upgra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jpe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Relationship Id="rId14" Type="http://schemas.openxmlformats.org/officeDocument/2006/relationships/image" Target="../media/image1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3.jpeg"/><Relationship Id="rId7" Type="http://schemas.openxmlformats.org/officeDocument/2006/relationships/image" Target="../media/image28.jpeg"/><Relationship Id="rId12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 txBox="1">
            <a:spLocks noChangeArrowheads="1"/>
          </p:cNvSpPr>
          <p:nvPr/>
        </p:nvSpPr>
        <p:spPr bwMode="auto">
          <a:xfrm>
            <a:off x="0" y="304800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3200" b="1">
                <a:solidFill>
                  <a:srgbClr val="F8F8F8"/>
                </a:solidFill>
                <a:ea typeface="Gulim" panose="020B0600000101010101" pitchFamily="50" charset="-127"/>
                <a:cs typeface="Tahoma" panose="020B0604030504040204" pitchFamily="34" charset="0"/>
              </a:rPr>
              <a:t>Lecture 0. Course Introduction</a:t>
            </a:r>
            <a:endParaRPr lang="ko-KR" altLang="en-US" sz="3200" b="1">
              <a:solidFill>
                <a:srgbClr val="F8F8F8"/>
              </a:solidFill>
              <a:ea typeface="Gulim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719263" y="4538663"/>
            <a:ext cx="5878512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>
                <a:latin typeface="Tekton Pro" panose="020F0603020208020904" pitchFamily="34" charset="0"/>
                <a:ea typeface="HY헤드라인M" pitchFamily="18" charset="-127"/>
                <a:cs typeface="Arial" panose="020B0604020202020204" pitchFamily="34" charset="0"/>
              </a:rPr>
              <a:t>Prof. Taeweon Suh</a:t>
            </a:r>
          </a:p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>
                <a:latin typeface="Tekton Pro" panose="020F0603020208020904" pitchFamily="34" charset="0"/>
                <a:ea typeface="HY헤드라인M" pitchFamily="18" charset="-127"/>
                <a:cs typeface="Arial" panose="020B0604020202020204" pitchFamily="34" charset="0"/>
              </a:rPr>
              <a:t>Computer Science &amp; Engineering</a:t>
            </a:r>
          </a:p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>
                <a:latin typeface="Tekton Pro" panose="020F0603020208020904" pitchFamily="34" charset="0"/>
                <a:ea typeface="HY헤드라인M" pitchFamily="18" charset="-127"/>
                <a:cs typeface="Arial" panose="020B0604020202020204" pitchFamily="34" charset="0"/>
              </a:rPr>
              <a:t>Korea University</a:t>
            </a: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1371600" y="2438400"/>
            <a:ext cx="655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2000" b="1">
                <a:solidFill>
                  <a:srgbClr val="F8F8F8"/>
                </a:solidFill>
                <a:cs typeface="Tahoma" panose="020B0604030504040204" pitchFamily="34" charset="0"/>
              </a:rPr>
              <a:t>COSE321 Computer Systems </a:t>
            </a:r>
            <a:r>
              <a:rPr lang="en-US" altLang="ko-KR" sz="2000" b="1" dirty="0">
                <a:solidFill>
                  <a:srgbClr val="F8F8F8"/>
                </a:solidFill>
                <a:cs typeface="Tahoma" panose="020B0604030504040204" pitchFamily="34" charset="0"/>
              </a:rPr>
              <a:t>Design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Evolution of Computer Systems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8E259E-9AFF-45C1-A93D-31B2E94FC156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62000" y="5862638"/>
            <a:ext cx="7772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C00000"/>
                </a:solidFill>
              </a:rPr>
              <a:t>Keep in mind that CPU and computer systems are evolving at a fast pace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304800" y="1790700"/>
            <a:ext cx="3829050" cy="3619500"/>
            <a:chOff x="304800" y="1790700"/>
            <a:chExt cx="3829050" cy="3619500"/>
          </a:xfrm>
        </p:grpSpPr>
        <p:sp>
          <p:nvSpPr>
            <p:cNvPr id="17431" name="Rectangle 3"/>
            <p:cNvSpPr>
              <a:spLocks noChangeArrowheads="1"/>
            </p:cNvSpPr>
            <p:nvPr/>
          </p:nvSpPr>
          <p:spPr bwMode="auto">
            <a:xfrm>
              <a:off x="400050" y="1790700"/>
              <a:ext cx="3733800" cy="3619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ko-KR" sz="1400"/>
            </a:p>
          </p:txBody>
        </p:sp>
        <p:pic>
          <p:nvPicPr>
            <p:cNvPr id="17432" name="Picture 5"/>
            <p:cNvPicPr>
              <a:picLocks noChangeAspect="1" noChangeArrowheads="1"/>
            </p:cNvPicPr>
            <p:nvPr/>
          </p:nvPicPr>
          <p:blipFill>
            <a:blip r:embed="rId3">
              <a:lum bright="40000" contrast="-5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1879600"/>
              <a:ext cx="3543300" cy="3459163"/>
            </a:xfrm>
            <a:prstGeom prst="rect">
              <a:avLst/>
            </a:prstGeom>
            <a:noFill/>
            <a:ln w="12700" algn="ctr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33" name="Rectangle 6"/>
            <p:cNvSpPr>
              <a:spLocks noChangeArrowheads="1"/>
            </p:cNvSpPr>
            <p:nvPr/>
          </p:nvSpPr>
          <p:spPr bwMode="auto">
            <a:xfrm>
              <a:off x="1616075" y="2484438"/>
              <a:ext cx="765175" cy="68580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chemeClr val="bg1"/>
                  </a:solidFill>
                  <a:ea typeface="Gulim" panose="020B0600000101010101" pitchFamily="50" charset="-127"/>
                </a:rPr>
                <a:t>CPU</a:t>
              </a:r>
            </a:p>
          </p:txBody>
        </p:sp>
        <p:sp>
          <p:nvSpPr>
            <p:cNvPr id="17434" name="Rectangle 7"/>
            <p:cNvSpPr>
              <a:spLocks noChangeArrowheads="1"/>
            </p:cNvSpPr>
            <p:nvPr/>
          </p:nvSpPr>
          <p:spPr bwMode="auto">
            <a:xfrm>
              <a:off x="1495425" y="3551238"/>
              <a:ext cx="1243013" cy="744537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F8F8F8"/>
                  </a:solidFill>
                  <a:ea typeface="Gulim" panose="020B0600000101010101" pitchFamily="50" charset="-127"/>
                </a:rPr>
                <a:t>North Bridge</a:t>
              </a:r>
            </a:p>
          </p:txBody>
        </p:sp>
        <p:sp>
          <p:nvSpPr>
            <p:cNvPr id="17435" name="Rectangle 8"/>
            <p:cNvSpPr>
              <a:spLocks noChangeArrowheads="1"/>
            </p:cNvSpPr>
            <p:nvPr/>
          </p:nvSpPr>
          <p:spPr bwMode="auto">
            <a:xfrm>
              <a:off x="2686050" y="4541838"/>
              <a:ext cx="901700" cy="59055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chemeClr val="bg1"/>
                  </a:solidFill>
                  <a:ea typeface="Gulim" panose="020B0600000101010101" pitchFamily="50" charset="-127"/>
                </a:rPr>
                <a:t>South Bridge</a:t>
              </a:r>
            </a:p>
          </p:txBody>
        </p:sp>
        <p:sp>
          <p:nvSpPr>
            <p:cNvPr id="17436" name="Rectangle 9"/>
            <p:cNvSpPr>
              <a:spLocks noChangeArrowheads="1"/>
            </p:cNvSpPr>
            <p:nvPr/>
          </p:nvSpPr>
          <p:spPr bwMode="auto">
            <a:xfrm>
              <a:off x="3067050" y="2408238"/>
              <a:ext cx="914400" cy="194310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chemeClr val="bg1"/>
                  </a:solidFill>
                  <a:ea typeface="Gulim" panose="020B0600000101010101" pitchFamily="50" charset="-127"/>
                </a:rPr>
                <a:t>Main Memory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chemeClr val="bg1"/>
                  </a:solidFill>
                  <a:ea typeface="Gulim" panose="020B0600000101010101" pitchFamily="50" charset="-127"/>
                </a:rPr>
                <a:t>(DDR2)</a:t>
              </a:r>
            </a:p>
          </p:txBody>
        </p:sp>
        <p:sp>
          <p:nvSpPr>
            <p:cNvPr id="17437" name="AutoShape 10"/>
            <p:cNvSpPr>
              <a:spLocks noChangeArrowheads="1"/>
            </p:cNvSpPr>
            <p:nvPr/>
          </p:nvSpPr>
          <p:spPr bwMode="auto">
            <a:xfrm>
              <a:off x="1924050" y="3170238"/>
              <a:ext cx="214313" cy="407987"/>
            </a:xfrm>
            <a:prstGeom prst="upDownArrow">
              <a:avLst>
                <a:gd name="adj1" fmla="val 50000"/>
                <a:gd name="adj2" fmla="val 38074"/>
              </a:avLst>
            </a:prstGeom>
            <a:solidFill>
              <a:srgbClr val="0000FF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ko-KR" sz="1400"/>
            </a:p>
          </p:txBody>
        </p:sp>
        <p:sp>
          <p:nvSpPr>
            <p:cNvPr id="17438" name="Text Box 11"/>
            <p:cNvSpPr txBox="1">
              <a:spLocks noChangeArrowheads="1"/>
            </p:cNvSpPr>
            <p:nvPr/>
          </p:nvSpPr>
          <p:spPr bwMode="auto">
            <a:xfrm>
              <a:off x="304800" y="3086100"/>
              <a:ext cx="1731963" cy="525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FSB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 (Front-Side Bus)</a:t>
              </a:r>
            </a:p>
          </p:txBody>
        </p:sp>
        <p:sp>
          <p:nvSpPr>
            <p:cNvPr id="17439" name="AutoShape 12"/>
            <p:cNvSpPr>
              <a:spLocks noChangeArrowheads="1"/>
            </p:cNvSpPr>
            <p:nvPr/>
          </p:nvSpPr>
          <p:spPr bwMode="auto">
            <a:xfrm flipH="1">
              <a:off x="1924050" y="4313238"/>
              <a:ext cx="685800" cy="609600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0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2147483646 w 21600"/>
                <a:gd name="T13" fmla="*/ 2147483646 h 21600"/>
                <a:gd name="T14" fmla="*/ 2147483646 w 21600"/>
                <a:gd name="T15" fmla="*/ 2147483646 h 21600"/>
                <a:gd name="T16" fmla="*/ 17694720 60000 65536"/>
                <a:gd name="T17" fmla="*/ 11796480 60000 65536"/>
                <a:gd name="T18" fmla="*/ 17694720 60000 65536"/>
                <a:gd name="T19" fmla="*/ 11796480 60000 65536"/>
                <a:gd name="T20" fmla="*/ 5898240 60000 65536"/>
                <a:gd name="T21" fmla="*/ 5898240 60000 65536"/>
                <a:gd name="T22" fmla="*/ 0 60000 65536"/>
                <a:gd name="T23" fmla="*/ 0 60000 65536"/>
                <a:gd name="T24" fmla="*/ 1717 w 21600"/>
                <a:gd name="T25" fmla="*/ 17593 h 21600"/>
                <a:gd name="T26" fmla="*/ 20157 w 21600"/>
                <a:gd name="T27" fmla="*/ 2015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8875" y="0"/>
                  </a:moveTo>
                  <a:lnTo>
                    <a:pt x="16150" y="3649"/>
                  </a:lnTo>
                  <a:lnTo>
                    <a:pt x="17593" y="3649"/>
                  </a:lnTo>
                  <a:lnTo>
                    <a:pt x="17593" y="17593"/>
                  </a:lnTo>
                  <a:lnTo>
                    <a:pt x="3649" y="17593"/>
                  </a:lnTo>
                  <a:lnTo>
                    <a:pt x="3649" y="16150"/>
                  </a:lnTo>
                  <a:lnTo>
                    <a:pt x="0" y="18875"/>
                  </a:lnTo>
                  <a:lnTo>
                    <a:pt x="3649" y="21600"/>
                  </a:lnTo>
                  <a:lnTo>
                    <a:pt x="3649" y="20157"/>
                  </a:lnTo>
                  <a:lnTo>
                    <a:pt x="20157" y="20157"/>
                  </a:lnTo>
                  <a:lnTo>
                    <a:pt x="20157" y="3649"/>
                  </a:lnTo>
                  <a:lnTo>
                    <a:pt x="21600" y="3649"/>
                  </a:lnTo>
                  <a:lnTo>
                    <a:pt x="18875" y="0"/>
                  </a:lnTo>
                  <a:close/>
                </a:path>
              </a:pathLst>
            </a:custGeom>
            <a:solidFill>
              <a:srgbClr val="0000FF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440" name="Text Box 13"/>
            <p:cNvSpPr txBox="1">
              <a:spLocks noChangeArrowheads="1"/>
            </p:cNvSpPr>
            <p:nvPr/>
          </p:nvSpPr>
          <p:spPr bwMode="auto">
            <a:xfrm>
              <a:off x="774700" y="4702175"/>
              <a:ext cx="1835150" cy="525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DMI 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(Direct Media I/F)</a:t>
              </a:r>
            </a:p>
          </p:txBody>
        </p:sp>
        <p:sp>
          <p:nvSpPr>
            <p:cNvPr id="17441" name="AutoShape 14"/>
            <p:cNvSpPr>
              <a:spLocks noChangeArrowheads="1"/>
            </p:cNvSpPr>
            <p:nvPr/>
          </p:nvSpPr>
          <p:spPr bwMode="auto">
            <a:xfrm>
              <a:off x="2686050" y="3779838"/>
              <a:ext cx="415925" cy="217487"/>
            </a:xfrm>
            <a:prstGeom prst="leftRightArrow">
              <a:avLst>
                <a:gd name="adj1" fmla="val 50000"/>
                <a:gd name="adj2" fmla="val 38248"/>
              </a:avLst>
            </a:prstGeom>
            <a:solidFill>
              <a:srgbClr val="0000FF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ko-KR" sz="1400"/>
            </a:p>
          </p:txBody>
        </p:sp>
      </p:grpSp>
      <p:sp>
        <p:nvSpPr>
          <p:cNvPr id="58" name="Right Arrow 57"/>
          <p:cNvSpPr>
            <a:spLocks noChangeArrowheads="1"/>
          </p:cNvSpPr>
          <p:nvPr/>
        </p:nvSpPr>
        <p:spPr bwMode="auto">
          <a:xfrm>
            <a:off x="4191000" y="3657600"/>
            <a:ext cx="685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114800" cy="533400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b="1" dirty="0"/>
              <a:t>Core 2 Duo – based Systems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4953000" y="1295400"/>
            <a:ext cx="3733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>
              <a:buClr>
                <a:srgbClr val="C00000"/>
              </a:buClr>
              <a:buFontTx/>
              <a:buChar char="•"/>
              <a:defRPr/>
            </a:pPr>
            <a:r>
              <a:rPr lang="en-US" sz="1800" b="1" kern="0" dirty="0">
                <a:latin typeface="+mn-lt"/>
                <a:ea typeface="+mn-ea"/>
              </a:rPr>
              <a:t>Core i7– based Systems</a:t>
            </a:r>
          </a:p>
        </p:txBody>
      </p: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4267200" y="1790700"/>
            <a:ext cx="4419600" cy="3619500"/>
            <a:chOff x="4267200" y="1790700"/>
            <a:chExt cx="4419600" cy="3619500"/>
          </a:xfrm>
        </p:grpSpPr>
        <p:grpSp>
          <p:nvGrpSpPr>
            <p:cNvPr id="17418" name="Group 62"/>
            <p:cNvGrpSpPr>
              <a:grpSpLocks/>
            </p:cNvGrpSpPr>
            <p:nvPr/>
          </p:nvGrpSpPr>
          <p:grpSpPr bwMode="auto">
            <a:xfrm>
              <a:off x="4953000" y="1790700"/>
              <a:ext cx="3733800" cy="3619500"/>
              <a:chOff x="4953000" y="1790700"/>
              <a:chExt cx="3733800" cy="3619500"/>
            </a:xfrm>
          </p:grpSpPr>
          <p:sp>
            <p:nvSpPr>
              <p:cNvPr id="17420" name="Rectangle 3"/>
              <p:cNvSpPr>
                <a:spLocks noChangeArrowheads="1"/>
              </p:cNvSpPr>
              <p:nvPr/>
            </p:nvSpPr>
            <p:spPr bwMode="auto">
              <a:xfrm>
                <a:off x="4953000" y="1790700"/>
                <a:ext cx="3733800" cy="36195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ko-KR" sz="1400"/>
              </a:p>
            </p:txBody>
          </p:sp>
          <p:pic>
            <p:nvPicPr>
              <p:cNvPr id="17421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40000" contrast="-54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1874838"/>
                <a:ext cx="3544887" cy="3459162"/>
              </a:xfrm>
              <a:prstGeom prst="rect">
                <a:avLst/>
              </a:prstGeom>
              <a:noFill/>
              <a:ln w="12700" algn="ctr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422" name="Rectangle 6"/>
              <p:cNvSpPr>
                <a:spLocks noChangeArrowheads="1"/>
              </p:cNvSpPr>
              <p:nvPr/>
            </p:nvSpPr>
            <p:spPr bwMode="auto">
              <a:xfrm>
                <a:off x="6169025" y="2476500"/>
                <a:ext cx="765175" cy="685800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ea typeface="Gulim" panose="020B0600000101010101" pitchFamily="50" charset="-127"/>
                  </a:rPr>
                  <a:t>CPU</a:t>
                </a:r>
              </a:p>
            </p:txBody>
          </p:sp>
          <p:sp>
            <p:nvSpPr>
              <p:cNvPr id="17423" name="Rectangle 7"/>
              <p:cNvSpPr>
                <a:spLocks noChangeArrowheads="1"/>
              </p:cNvSpPr>
              <p:nvPr/>
            </p:nvSpPr>
            <p:spPr bwMode="auto">
              <a:xfrm>
                <a:off x="5969976" y="3552092"/>
                <a:ext cx="1345224" cy="74453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200" b="1">
                    <a:solidFill>
                      <a:srgbClr val="F8F8F8"/>
                    </a:solidFill>
                    <a:ea typeface="Gulim" panose="020B0600000101010101" pitchFamily="50" charset="-127"/>
                  </a:rPr>
                  <a:t>IOH (Input/Output Hub)</a:t>
                </a:r>
              </a:p>
            </p:txBody>
          </p:sp>
          <p:sp>
            <p:nvSpPr>
              <p:cNvPr id="17424" name="Rectangle 8"/>
              <p:cNvSpPr>
                <a:spLocks noChangeArrowheads="1"/>
              </p:cNvSpPr>
              <p:nvPr/>
            </p:nvSpPr>
            <p:spPr bwMode="auto">
              <a:xfrm>
                <a:off x="7239000" y="4533900"/>
                <a:ext cx="901700" cy="590550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ea typeface="Gulim" panose="020B0600000101010101" pitchFamily="50" charset="-127"/>
                  </a:rPr>
                  <a:t>South Bridge</a:t>
                </a:r>
              </a:p>
            </p:txBody>
          </p:sp>
          <p:sp>
            <p:nvSpPr>
              <p:cNvPr id="17425" name="Rectangle 9"/>
              <p:cNvSpPr>
                <a:spLocks noChangeArrowheads="1"/>
              </p:cNvSpPr>
              <p:nvPr/>
            </p:nvSpPr>
            <p:spPr bwMode="auto">
              <a:xfrm>
                <a:off x="7620000" y="2400300"/>
                <a:ext cx="914400" cy="1943100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ea typeface="Gulim" panose="020B0600000101010101" pitchFamily="50" charset="-127"/>
                  </a:rPr>
                  <a:t>Main Memory</a:t>
                </a: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ea typeface="Gulim" panose="020B0600000101010101" pitchFamily="50" charset="-127"/>
                  </a:rPr>
                  <a:t>(DDR3)</a:t>
                </a:r>
              </a:p>
            </p:txBody>
          </p:sp>
          <p:sp>
            <p:nvSpPr>
              <p:cNvPr id="17426" name="AutoShape 10"/>
              <p:cNvSpPr>
                <a:spLocks noChangeArrowheads="1"/>
              </p:cNvSpPr>
              <p:nvPr/>
            </p:nvSpPr>
            <p:spPr bwMode="auto">
              <a:xfrm>
                <a:off x="6477000" y="3162300"/>
                <a:ext cx="214313" cy="407988"/>
              </a:xfrm>
              <a:prstGeom prst="upDownArrow">
                <a:avLst>
                  <a:gd name="adj1" fmla="val 50000"/>
                  <a:gd name="adj2" fmla="val 38074"/>
                </a:avLst>
              </a:prstGeom>
              <a:solidFill>
                <a:srgbClr val="0000FF"/>
              </a:solidFill>
              <a:ln w="1270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ko-KR" sz="1400"/>
              </a:p>
            </p:txBody>
          </p:sp>
          <p:sp>
            <p:nvSpPr>
              <p:cNvPr id="17427" name="AutoShape 12"/>
              <p:cNvSpPr>
                <a:spLocks noChangeArrowheads="1"/>
              </p:cNvSpPr>
              <p:nvPr/>
            </p:nvSpPr>
            <p:spPr bwMode="auto">
              <a:xfrm flipH="1">
                <a:off x="6477000" y="4305300"/>
                <a:ext cx="685800" cy="609600"/>
              </a:xfrm>
              <a:custGeom>
                <a:avLst/>
                <a:gdLst>
                  <a:gd name="T0" fmla="*/ 2147483646 w 21600"/>
                  <a:gd name="T1" fmla="*/ 0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17694720 60000 65536"/>
                  <a:gd name="T17" fmla="*/ 11796480 60000 65536"/>
                  <a:gd name="T18" fmla="*/ 17694720 60000 65536"/>
                  <a:gd name="T19" fmla="*/ 11796480 60000 65536"/>
                  <a:gd name="T20" fmla="*/ 5898240 60000 65536"/>
                  <a:gd name="T21" fmla="*/ 5898240 60000 65536"/>
                  <a:gd name="T22" fmla="*/ 0 60000 65536"/>
                  <a:gd name="T23" fmla="*/ 0 60000 65536"/>
                  <a:gd name="T24" fmla="*/ 1717 w 21600"/>
                  <a:gd name="T25" fmla="*/ 17593 h 21600"/>
                  <a:gd name="T26" fmla="*/ 20157 w 21600"/>
                  <a:gd name="T27" fmla="*/ 2015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8875" y="0"/>
                    </a:moveTo>
                    <a:lnTo>
                      <a:pt x="16150" y="3649"/>
                    </a:lnTo>
                    <a:lnTo>
                      <a:pt x="17593" y="3649"/>
                    </a:lnTo>
                    <a:lnTo>
                      <a:pt x="17593" y="17593"/>
                    </a:lnTo>
                    <a:lnTo>
                      <a:pt x="3649" y="17593"/>
                    </a:lnTo>
                    <a:lnTo>
                      <a:pt x="3649" y="16150"/>
                    </a:lnTo>
                    <a:lnTo>
                      <a:pt x="0" y="18875"/>
                    </a:lnTo>
                    <a:lnTo>
                      <a:pt x="3649" y="21600"/>
                    </a:lnTo>
                    <a:lnTo>
                      <a:pt x="3649" y="20157"/>
                    </a:lnTo>
                    <a:lnTo>
                      <a:pt x="20157" y="20157"/>
                    </a:lnTo>
                    <a:lnTo>
                      <a:pt x="20157" y="3649"/>
                    </a:lnTo>
                    <a:lnTo>
                      <a:pt x="21600" y="3649"/>
                    </a:lnTo>
                    <a:lnTo>
                      <a:pt x="18875" y="0"/>
                    </a:lnTo>
                    <a:close/>
                  </a:path>
                </a:pathLst>
              </a:custGeom>
              <a:solidFill>
                <a:srgbClr val="0000FF"/>
              </a:solidFill>
              <a:ln w="1270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428" name="Text Box 13"/>
              <p:cNvSpPr txBox="1">
                <a:spLocks noChangeArrowheads="1"/>
              </p:cNvSpPr>
              <p:nvPr/>
            </p:nvSpPr>
            <p:spPr bwMode="auto">
              <a:xfrm>
                <a:off x="5327650" y="4694238"/>
                <a:ext cx="1835150" cy="525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marL="457200" indent="-4572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rgbClr val="0000FF"/>
                    </a:solidFill>
                    <a:ea typeface="Gulim" panose="020B0600000101010101" pitchFamily="50" charset="-127"/>
                  </a:rPr>
                  <a:t>DMI </a:t>
                </a: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rgbClr val="0000FF"/>
                    </a:solidFill>
                    <a:ea typeface="Gulim" panose="020B0600000101010101" pitchFamily="50" charset="-127"/>
                  </a:rPr>
                  <a:t>(Direct Media I/F)</a:t>
                </a:r>
              </a:p>
            </p:txBody>
          </p:sp>
          <p:sp>
            <p:nvSpPr>
              <p:cNvPr id="17429" name="AutoShape 14"/>
              <p:cNvSpPr>
                <a:spLocks noChangeArrowheads="1"/>
              </p:cNvSpPr>
              <p:nvPr/>
            </p:nvSpPr>
            <p:spPr bwMode="auto">
              <a:xfrm>
                <a:off x="6934200" y="2678113"/>
                <a:ext cx="685800" cy="293687"/>
              </a:xfrm>
              <a:prstGeom prst="leftRightArrow">
                <a:avLst>
                  <a:gd name="adj1" fmla="val 50000"/>
                  <a:gd name="adj2" fmla="val 38249"/>
                </a:avLst>
              </a:prstGeom>
              <a:solidFill>
                <a:srgbClr val="0000FF"/>
              </a:solidFill>
              <a:ln w="12700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ko-KR" sz="1400"/>
              </a:p>
            </p:txBody>
          </p:sp>
          <p:sp>
            <p:nvSpPr>
              <p:cNvPr id="17430" name="Rectangle 6"/>
              <p:cNvSpPr>
                <a:spLocks noChangeArrowheads="1"/>
              </p:cNvSpPr>
              <p:nvPr/>
            </p:nvSpPr>
            <p:spPr bwMode="auto">
              <a:xfrm>
                <a:off x="5899640" y="2420816"/>
                <a:ext cx="1491760" cy="1963616"/>
              </a:xfrm>
              <a:prstGeom prst="rect">
                <a:avLst/>
              </a:prstGeom>
              <a:noFill/>
              <a:ln w="34925" cap="sq">
                <a:solidFill>
                  <a:srgbClr val="00206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 anchor="ctr"/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en-US" altLang="ko-KR" sz="1400" b="1">
                  <a:solidFill>
                    <a:schemeClr val="bg1"/>
                  </a:solidFill>
                  <a:ea typeface="Gulim" panose="020B0600000101010101" pitchFamily="50" charset="-127"/>
                </a:endParaRPr>
              </a:p>
            </p:txBody>
          </p:sp>
        </p:grpSp>
        <p:sp>
          <p:nvSpPr>
            <p:cNvPr id="17419" name="Text Box 11"/>
            <p:cNvSpPr txBox="1">
              <a:spLocks noChangeArrowheads="1"/>
            </p:cNvSpPr>
            <p:nvPr/>
          </p:nvSpPr>
          <p:spPr bwMode="auto">
            <a:xfrm>
              <a:off x="4267200" y="3048000"/>
              <a:ext cx="2203450" cy="525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Quickpath (Intel) or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0000FF"/>
                  </a:solidFill>
                  <a:ea typeface="Gulim" panose="020B0600000101010101" pitchFamily="50" charset="-127"/>
                </a:rPr>
                <a:t>Hypertransport (AMD)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ea typeface="Gulim" panose="020B0600000101010101" pitchFamily="50" charset="-127"/>
              </a:rPr>
              <a:t>3</a:t>
            </a:r>
            <a:r>
              <a:rPr lang="en-US" altLang="ko-KR" baseline="30000" dirty="0">
                <a:ea typeface="Gulim" panose="020B0600000101010101" pitchFamily="50" charset="-127"/>
              </a:rPr>
              <a:t>rd</a:t>
            </a:r>
            <a:r>
              <a:rPr lang="en-US" altLang="ko-KR" dirty="0">
                <a:ea typeface="Gulim" panose="020B0600000101010101" pitchFamily="50" charset="-127"/>
              </a:rPr>
              <a:t> Gen Core i7 (Ivy Bridge)-based Systems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DB1E70-0B61-4373-B770-7712B2F1D155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32802" name="Picture 34" descr="C:\Documents and Settings\Taeweon\My Documents\KU\ESCA\teaching\com609_TESII\ivy-bridge-system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52600"/>
            <a:ext cx="43434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953000" y="5257800"/>
            <a:ext cx="31670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ko-KR" sz="1400"/>
              <a:t>FDI: Flexible Display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DMI: Direct Media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SPI: Serial Peripheral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SMBus: System Management Bus</a:t>
            </a:r>
          </a:p>
        </p:txBody>
      </p:sp>
      <p:pic>
        <p:nvPicPr>
          <p:cNvPr id="32790" name="Picture 22" descr="C:\Documents and Settings\Taeweon\My Documents\KU\ESCA\teaching\com609_TESII\ivy-bridge-mothbo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2004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ea typeface="Gulim" panose="020B0600000101010101" pitchFamily="50" charset="-127"/>
              </a:rPr>
              <a:t>7</a:t>
            </a:r>
            <a:r>
              <a:rPr lang="en-US" altLang="ko-KR" baseline="30000" dirty="0">
                <a:ea typeface="Gulim" panose="020B0600000101010101" pitchFamily="50" charset="-127"/>
              </a:rPr>
              <a:t>th</a:t>
            </a:r>
            <a:r>
              <a:rPr lang="en-US" altLang="ko-KR" dirty="0">
                <a:ea typeface="Gulim" panose="020B0600000101010101" pitchFamily="50" charset="-127"/>
              </a:rPr>
              <a:t> Gen Core i7 (</a:t>
            </a:r>
            <a:r>
              <a:rPr lang="en-US" altLang="ko-KR" dirty="0" err="1">
                <a:ea typeface="Gulim" panose="020B0600000101010101" pitchFamily="50" charset="-127"/>
              </a:rPr>
              <a:t>Kaby</a:t>
            </a:r>
            <a:r>
              <a:rPr lang="en-US" altLang="ko-KR" dirty="0">
                <a:ea typeface="Gulim" panose="020B0600000101010101" pitchFamily="50" charset="-127"/>
              </a:rPr>
              <a:t> Lake)-based Systems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50CFE5-A02A-4F37-B6CC-3CB0B7C817BB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22350"/>
            <a:ext cx="5181600" cy="45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ChangeArrowheads="1"/>
          </p:cNvSpPr>
          <p:nvPr/>
        </p:nvSpPr>
        <p:spPr bwMode="auto">
          <a:xfrm>
            <a:off x="76200" y="6400800"/>
            <a:ext cx="7162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800"/>
              <a:t>http://www.pcworld.com/article/3152701/computers/official-intel-7th-gen-kaby-lake-review-one-big-change-makes-up-for-smaller-ones.html</a:t>
            </a:r>
          </a:p>
        </p:txBody>
      </p:sp>
      <p:pic>
        <p:nvPicPr>
          <p:cNvPr id="215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3425825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62200" y="5370513"/>
            <a:ext cx="31670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ko-KR" sz="1400"/>
              <a:t>FDI: Flexible Display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DMI: Direct Media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SPI: Serial Peripheral Interface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400"/>
              <a:t>SMBus: System Management Bus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x86 History (as of 2008)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538D276-2E33-43C8-84E9-C9C46C0AE622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092200"/>
            <a:ext cx="6480175" cy="518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x86 History (Cont.)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C52F0F-901A-4444-AD96-B75409A24B7D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25604" name="Line 7"/>
          <p:cNvSpPr>
            <a:spLocks noChangeShapeType="1"/>
          </p:cNvSpPr>
          <p:nvPr/>
        </p:nvSpPr>
        <p:spPr bwMode="auto">
          <a:xfrm>
            <a:off x="6248400" y="1312863"/>
            <a:ext cx="10668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05" name="Rectangle 8"/>
          <p:cNvSpPr>
            <a:spLocks noChangeArrowheads="1"/>
          </p:cNvSpPr>
          <p:nvPr/>
        </p:nvSpPr>
        <p:spPr bwMode="auto">
          <a:xfrm>
            <a:off x="6172200" y="1008063"/>
            <a:ext cx="1752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32-bit (i386)</a:t>
            </a:r>
          </a:p>
        </p:txBody>
      </p:sp>
      <p:sp>
        <p:nvSpPr>
          <p:cNvPr id="25606" name="Line 9"/>
          <p:cNvSpPr>
            <a:spLocks noChangeShapeType="1"/>
          </p:cNvSpPr>
          <p:nvPr/>
        </p:nvSpPr>
        <p:spPr bwMode="auto">
          <a:xfrm>
            <a:off x="152400" y="3302000"/>
            <a:ext cx="3429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07" name="Rectangle 10"/>
          <p:cNvSpPr>
            <a:spLocks noChangeArrowheads="1"/>
          </p:cNvSpPr>
          <p:nvPr/>
        </p:nvSpPr>
        <p:spPr bwMode="auto">
          <a:xfrm>
            <a:off x="381000" y="2921000"/>
            <a:ext cx="1524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32-bit (i586)</a:t>
            </a:r>
          </a:p>
        </p:txBody>
      </p:sp>
      <p:sp>
        <p:nvSpPr>
          <p:cNvPr id="25608" name="Line 11"/>
          <p:cNvSpPr>
            <a:spLocks noChangeShapeType="1"/>
          </p:cNvSpPr>
          <p:nvPr/>
        </p:nvSpPr>
        <p:spPr bwMode="auto">
          <a:xfrm>
            <a:off x="3657600" y="3302000"/>
            <a:ext cx="533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09" name="Rectangle 12"/>
          <p:cNvSpPr>
            <a:spLocks noChangeArrowheads="1"/>
          </p:cNvSpPr>
          <p:nvPr/>
        </p:nvSpPr>
        <p:spPr bwMode="auto">
          <a:xfrm>
            <a:off x="5486400" y="2913063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ea typeface="Gulim" panose="020B0600000101010101" pitchFamily="50" charset="-127"/>
                <a:cs typeface="Arial" panose="020B0604020202020204" pitchFamily="34" charset="0"/>
              </a:rPr>
              <a:t>64-bit (x86_64)</a:t>
            </a:r>
          </a:p>
        </p:txBody>
      </p:sp>
      <p:sp>
        <p:nvSpPr>
          <p:cNvPr id="25610" name="Rectangle 13"/>
          <p:cNvSpPr>
            <a:spLocks noChangeArrowheads="1"/>
          </p:cNvSpPr>
          <p:nvPr/>
        </p:nvSpPr>
        <p:spPr bwMode="auto">
          <a:xfrm>
            <a:off x="2133600" y="29210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32-bit (i686)</a:t>
            </a:r>
          </a:p>
        </p:txBody>
      </p:sp>
      <p:sp>
        <p:nvSpPr>
          <p:cNvPr id="25611" name="Line 14"/>
          <p:cNvSpPr>
            <a:spLocks noChangeShapeType="1"/>
          </p:cNvSpPr>
          <p:nvPr/>
        </p:nvSpPr>
        <p:spPr bwMode="auto">
          <a:xfrm>
            <a:off x="3200400" y="1312863"/>
            <a:ext cx="1295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12" name="Rectangle 15"/>
          <p:cNvSpPr>
            <a:spLocks noChangeArrowheads="1"/>
          </p:cNvSpPr>
          <p:nvPr/>
        </p:nvSpPr>
        <p:spPr bwMode="auto">
          <a:xfrm>
            <a:off x="3505200" y="1008063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0000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8-bit </a:t>
            </a:r>
          </a:p>
        </p:txBody>
      </p:sp>
      <p:sp>
        <p:nvSpPr>
          <p:cNvPr id="25613" name="Line 16"/>
          <p:cNvSpPr>
            <a:spLocks noChangeShapeType="1"/>
          </p:cNvSpPr>
          <p:nvPr/>
        </p:nvSpPr>
        <p:spPr bwMode="auto">
          <a:xfrm>
            <a:off x="4648200" y="1312863"/>
            <a:ext cx="1447800" cy="0"/>
          </a:xfrm>
          <a:prstGeom prst="line">
            <a:avLst/>
          </a:prstGeom>
          <a:noFill/>
          <a:ln w="2540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4953000" y="100806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CC00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16-bit </a:t>
            </a:r>
          </a:p>
        </p:txBody>
      </p:sp>
      <p:sp>
        <p:nvSpPr>
          <p:cNvPr id="25615" name="Line 18"/>
          <p:cNvSpPr>
            <a:spLocks noChangeShapeType="1"/>
          </p:cNvSpPr>
          <p:nvPr/>
        </p:nvSpPr>
        <p:spPr bwMode="auto">
          <a:xfrm>
            <a:off x="2514600" y="1312863"/>
            <a:ext cx="5334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2438400" y="1008063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800000"/>
                </a:solidFill>
                <a:ea typeface="Gulim" panose="020B0600000101010101" pitchFamily="50" charset="-127"/>
                <a:cs typeface="Arial" panose="020B0604020202020204" pitchFamily="34" charset="0"/>
              </a:rPr>
              <a:t>4-bit </a:t>
            </a:r>
          </a:p>
        </p:txBody>
      </p:sp>
      <p:pic>
        <p:nvPicPr>
          <p:cNvPr id="25617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00425"/>
            <a:ext cx="58674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8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59436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20" descr="C:\Documents and Settings\Taeweon\My Documents\KU\COMP212 Computer Architecture\Nehalem_Die_callou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378200"/>
            <a:ext cx="130651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389688" y="4249738"/>
            <a:ext cx="711200" cy="31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7338" indent="-287338" algn="ctr" eaLnBrk="1" hangingPunct="1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sz="1600" b="1" kern="0" dirty="0">
                <a:solidFill>
                  <a:srgbClr val="C00000"/>
                </a:solidFill>
                <a:cs typeface="Arial" panose="020B0604020202020204" pitchFamily="34" charset="0"/>
              </a:rPr>
              <a:t>2009</a:t>
            </a:r>
          </a:p>
        </p:txBody>
      </p:sp>
      <p:pic>
        <p:nvPicPr>
          <p:cNvPr id="25621" name="Picture 22" descr="C:\Documents and Settings\Taeweon\My Documents\KU\ESCA\teaching\com509_CS\Intel_SandyBridge_CanardPC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349625"/>
            <a:ext cx="16002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899400" y="4249738"/>
            <a:ext cx="711200" cy="31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7338" indent="-287338" algn="ctr" eaLnBrk="1" hangingPunct="1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sz="1600" b="1" kern="0" dirty="0">
                <a:solidFill>
                  <a:srgbClr val="C00000"/>
                </a:solidFill>
                <a:cs typeface="Arial" panose="020B0604020202020204" pitchFamily="34" charset="0"/>
              </a:rPr>
              <a:t>2011</a:t>
            </a:r>
          </a:p>
        </p:txBody>
      </p:sp>
      <p:pic>
        <p:nvPicPr>
          <p:cNvPr id="25623" name="Picture 25" descr="C:\Documents and Settings\Taeweon\My Documents\KU\ESCA\teaching\comp427_ES\lectures\Intel-3rd-Generation-Ivy-Bridge-Processo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5046663"/>
            <a:ext cx="23733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4" name="TextBox 25"/>
          <p:cNvSpPr txBox="1">
            <a:spLocks noChangeArrowheads="1"/>
          </p:cNvSpPr>
          <p:nvPr/>
        </p:nvSpPr>
        <p:spPr bwMode="auto">
          <a:xfrm>
            <a:off x="5956300" y="4452938"/>
            <a:ext cx="1565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1</a:t>
            </a:r>
            <a:r>
              <a:rPr lang="en-US" altLang="ko-KR" sz="1400" b="1" baseline="30000">
                <a:solidFill>
                  <a:srgbClr val="C00000"/>
                </a:solidFill>
                <a:cs typeface="Arial" panose="020B0604020202020204" pitchFamily="34" charset="0"/>
              </a:rPr>
              <a:t>st</a:t>
            </a: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 Gen. Core i7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(Nehalem)</a:t>
            </a:r>
          </a:p>
        </p:txBody>
      </p:sp>
      <p:sp>
        <p:nvSpPr>
          <p:cNvPr id="25625" name="TextBox 26"/>
          <p:cNvSpPr txBox="1">
            <a:spLocks noChangeArrowheads="1"/>
          </p:cNvSpPr>
          <p:nvPr/>
        </p:nvSpPr>
        <p:spPr bwMode="auto">
          <a:xfrm>
            <a:off x="7475538" y="4425950"/>
            <a:ext cx="1606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en-US" altLang="ko-KR" sz="1400" b="1" baseline="30000">
                <a:solidFill>
                  <a:srgbClr val="C00000"/>
                </a:solidFill>
                <a:cs typeface="Arial" panose="020B0604020202020204" pitchFamily="34" charset="0"/>
              </a:rPr>
              <a:t>nd</a:t>
            </a: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 Gen. Core i7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(Sandy Bridge)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5313" y="5351463"/>
            <a:ext cx="711200" cy="312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7338" indent="-287338" algn="ctr" eaLnBrk="1" hangingPunct="1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sz="1600" b="1" kern="0" dirty="0">
                <a:solidFill>
                  <a:srgbClr val="C00000"/>
                </a:solidFill>
                <a:cs typeface="Arial" panose="020B0604020202020204" pitchFamily="34" charset="0"/>
              </a:rPr>
              <a:t>2012</a:t>
            </a:r>
          </a:p>
        </p:txBody>
      </p:sp>
      <p:sp>
        <p:nvSpPr>
          <p:cNvPr id="25627" name="TextBox 28"/>
          <p:cNvSpPr txBox="1">
            <a:spLocks noChangeArrowheads="1"/>
          </p:cNvSpPr>
          <p:nvPr/>
        </p:nvSpPr>
        <p:spPr bwMode="auto">
          <a:xfrm>
            <a:off x="136525" y="5622925"/>
            <a:ext cx="16160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3</a:t>
            </a:r>
            <a:r>
              <a:rPr lang="en-US" altLang="ko-KR" sz="1400" b="1" baseline="30000">
                <a:solidFill>
                  <a:srgbClr val="C00000"/>
                </a:solidFill>
                <a:cs typeface="Arial" panose="020B0604020202020204" pitchFamily="34" charset="0"/>
              </a:rPr>
              <a:t>rd</a:t>
            </a: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 Gen. Core i7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(Ivy Bridge)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66038" y="5257800"/>
            <a:ext cx="711200" cy="31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7338" indent="-287338" algn="ctr" eaLnBrk="1" hangingPunct="1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sz="1600" b="1" kern="0" dirty="0">
                <a:solidFill>
                  <a:srgbClr val="C00000"/>
                </a:solidFill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25629" name="TextBox 28"/>
          <p:cNvSpPr txBox="1">
            <a:spLocks noChangeArrowheads="1"/>
          </p:cNvSpPr>
          <p:nvPr/>
        </p:nvSpPr>
        <p:spPr bwMode="auto">
          <a:xfrm>
            <a:off x="7239000" y="5529263"/>
            <a:ext cx="15811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4</a:t>
            </a:r>
            <a:r>
              <a:rPr lang="en-US" altLang="ko-KR" sz="1400" b="1" baseline="30000">
                <a:solidFill>
                  <a:srgbClr val="C00000"/>
                </a:solidFill>
                <a:cs typeface="Arial" panose="020B0604020202020204" pitchFamily="34" charset="0"/>
              </a:rPr>
              <a:t>th</a:t>
            </a: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 Gen. Core i7</a:t>
            </a:r>
          </a:p>
          <a:p>
            <a:pPr algn="ctr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  <a:cs typeface="Arial" panose="020B0604020202020204" pitchFamily="34" charset="0"/>
              </a:rPr>
              <a:t>(Haswell)</a:t>
            </a:r>
          </a:p>
        </p:txBody>
      </p:sp>
      <p:pic>
        <p:nvPicPr>
          <p:cNvPr id="256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5216525"/>
            <a:ext cx="2581275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x86?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3886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/>
              <a:t>What is x86?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Generic term referring to processors from Intel, AMD and VIA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Derived from the model numbers of the first few generations of processors: 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1800" dirty="0"/>
              <a:t>80</a:t>
            </a:r>
            <a:r>
              <a:rPr lang="en-US" sz="1800" b="1" dirty="0">
                <a:solidFill>
                  <a:srgbClr val="FF0000"/>
                </a:solidFill>
              </a:rPr>
              <a:t>86</a:t>
            </a:r>
            <a:r>
              <a:rPr lang="en-US" sz="1800" dirty="0"/>
              <a:t>, 802</a:t>
            </a:r>
            <a:r>
              <a:rPr lang="en-US" sz="1800" b="1" dirty="0">
                <a:solidFill>
                  <a:srgbClr val="FF0000"/>
                </a:solidFill>
              </a:rPr>
              <a:t>86</a:t>
            </a:r>
            <a:r>
              <a:rPr lang="en-US" sz="1800" dirty="0"/>
              <a:t>, 803</a:t>
            </a:r>
            <a:r>
              <a:rPr lang="en-US" sz="1800" b="1" dirty="0">
                <a:solidFill>
                  <a:srgbClr val="FF0000"/>
                </a:solidFill>
              </a:rPr>
              <a:t>86</a:t>
            </a:r>
            <a:r>
              <a:rPr lang="en-US" sz="1800" dirty="0"/>
              <a:t>, 804</a:t>
            </a:r>
            <a:r>
              <a:rPr lang="en-US" sz="1800" b="1" dirty="0">
                <a:solidFill>
                  <a:srgbClr val="FF0000"/>
                </a:solidFill>
              </a:rPr>
              <a:t>86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FF0000"/>
                </a:solidFill>
                <a:sym typeface="Wingdings" pitchFamily="2" charset="2"/>
              </a:rPr>
              <a:t>x86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Now it generally refers to processors from Intel, AMD, and VIA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1800" dirty="0"/>
              <a:t>x86-16: 16-bit processor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1800" dirty="0"/>
              <a:t>x86-32 (aka IA32): 32-bit processor    * IA: Intel Architecture</a:t>
            </a:r>
          </a:p>
          <a:p>
            <a:pPr lvl="2">
              <a:lnSpc>
                <a:spcPct val="110000"/>
              </a:lnSpc>
              <a:defRPr/>
            </a:pPr>
            <a:r>
              <a:rPr lang="en-US" sz="1800" dirty="0"/>
              <a:t>x86-64: 64-bit processor</a:t>
            </a:r>
          </a:p>
          <a:p>
            <a:pPr>
              <a:lnSpc>
                <a:spcPct val="110000"/>
              </a:lnSpc>
              <a:defRPr/>
            </a:pPr>
            <a:endParaRPr lang="en-US" sz="2400" dirty="0"/>
          </a:p>
          <a:p>
            <a:pPr>
              <a:lnSpc>
                <a:spcPct val="110000"/>
              </a:lnSpc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Intel takes about 80% of the PC market and AMD takes about 20%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Apple has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also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been introducing Intel-based Mac from Nov. 2006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000" dirty="0"/>
              <a:t>From 2020, Apple is replacing Intel chip with </a:t>
            </a:r>
            <a:r>
              <a:rPr lang="en-US" sz="2000" b="1" dirty="0">
                <a:solidFill>
                  <a:srgbClr val="FF6600"/>
                </a:solidFill>
              </a:rPr>
              <a:t>Arm</a:t>
            </a:r>
            <a:r>
              <a:rPr lang="en-US" sz="2000" dirty="0"/>
              <a:t>-based in-house M1, M2, and M3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sz="2000" dirty="0"/>
          </a:p>
          <a:p>
            <a:pPr lvl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sz="2000" dirty="0"/>
          </a:p>
          <a:p>
            <a:pPr lvl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sz="2000" dirty="0"/>
          </a:p>
          <a:p>
            <a:pPr lvl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sz="2000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CC7334-6C0D-4110-8895-79AFC3D7D7A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5167313"/>
            <a:ext cx="2924175" cy="1081087"/>
          </a:xfrm>
          <a:prstGeom prst="rect">
            <a:avLst/>
          </a:prstGeom>
          <a:noFill/>
          <a:ln w="9525" algn="ctr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029200"/>
            <a:ext cx="2241550" cy="121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1752600" y="6473825"/>
            <a:ext cx="165417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* aka: </a:t>
            </a:r>
            <a:r>
              <a:rPr lang="en-US" sz="1200" b="1"/>
              <a:t>a</a:t>
            </a:r>
            <a:r>
              <a:rPr lang="en-US" sz="1200"/>
              <a:t>lso </a:t>
            </a:r>
            <a:r>
              <a:rPr lang="en-US" sz="1200" b="1"/>
              <a:t>k</a:t>
            </a:r>
            <a:r>
              <a:rPr lang="en-US" sz="1200"/>
              <a:t>nown </a:t>
            </a:r>
            <a:r>
              <a:rPr lang="en-US" sz="1200" b="1"/>
              <a:t>a</a:t>
            </a:r>
            <a:r>
              <a:rPr lang="en-US" sz="1200"/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961E0-2907-75A8-A34D-E8BB7911E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22" y="5004453"/>
            <a:ext cx="1239394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B33D5-98D1-3D51-0734-06BC0B17BB46}"/>
              </a:ext>
            </a:extLst>
          </p:cNvPr>
          <p:cNvSpPr txBox="1"/>
          <p:nvPr/>
        </p:nvSpPr>
        <p:spPr>
          <a:xfrm>
            <a:off x="3467100" y="6666384"/>
            <a:ext cx="228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dirty="0"/>
              <a:t>https://www.apple.com/macbook-pro-13/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73FEB-C130-34F6-C89D-0AC967547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909" y="5012107"/>
            <a:ext cx="1245705" cy="12192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Chipset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6400800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>
                <a:ea typeface="Gulim" panose="020B0600000101010101" pitchFamily="50" charset="-127"/>
              </a:rPr>
              <a:t>We call North and South Bridges as Chipset</a:t>
            </a:r>
          </a:p>
          <a:p>
            <a:pPr>
              <a:lnSpc>
                <a:spcPct val="80000"/>
              </a:lnSpc>
            </a:pPr>
            <a:endParaRPr lang="en-US" altLang="ko-KR" sz="180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>
                <a:ea typeface="Gulim" panose="020B0600000101010101" pitchFamily="50" charset="-127"/>
              </a:rPr>
              <a:t>Chipset has many PCIe devices inside</a:t>
            </a:r>
          </a:p>
          <a:p>
            <a:pPr>
              <a:lnSpc>
                <a:spcPct val="80000"/>
              </a:lnSpc>
            </a:pPr>
            <a:endParaRPr lang="en-US" altLang="ko-KR" sz="180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>
                <a:ea typeface="Gulim" panose="020B0600000101010101" pitchFamily="50" charset="-127"/>
              </a:rPr>
              <a:t>North Bridge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Memory controller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PCI express ports to connect Graphics card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  <a:hlinkClick r:id="rId3"/>
              </a:rPr>
              <a:t>http://www.intel.com/Assets/PDF/datasheet/316966.pdf</a:t>
            </a:r>
            <a:endParaRPr lang="en-US" altLang="ko-KR" sz="1500">
              <a:ea typeface="Gulim" panose="020B0600000101010101" pitchFamily="50" charset="-127"/>
            </a:endParaRPr>
          </a:p>
          <a:p>
            <a:pPr lvl="1">
              <a:lnSpc>
                <a:spcPct val="80000"/>
              </a:lnSpc>
            </a:pPr>
            <a:endParaRPr lang="en-US" altLang="ko-KR" sz="150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>
                <a:ea typeface="Gulim" panose="020B0600000101010101" pitchFamily="50" charset="-127"/>
              </a:rPr>
              <a:t>South Bridge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HDD (Hard-disk) controller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USB controller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Various peripherals connected</a:t>
            </a:r>
          </a:p>
          <a:p>
            <a:pPr lvl="2">
              <a:lnSpc>
                <a:spcPct val="80000"/>
              </a:lnSpc>
            </a:pPr>
            <a:r>
              <a:rPr lang="en-US" altLang="ko-KR" sz="1300">
                <a:ea typeface="Gulim" panose="020B0600000101010101" pitchFamily="50" charset="-127"/>
              </a:rPr>
              <a:t>Keyboard, mouse, timer etc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PCI express ports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  <a:hlinkClick r:id="rId4"/>
              </a:rPr>
              <a:t>http://www.intel.com/Assets/PDF/datasheet/316972.pdf</a:t>
            </a:r>
            <a:endParaRPr lang="en-US" altLang="ko-KR" sz="1500">
              <a:ea typeface="Gulim" panose="020B0600000101010101" pitchFamily="50" charset="-127"/>
            </a:endParaRPr>
          </a:p>
          <a:p>
            <a:pPr lvl="1">
              <a:lnSpc>
                <a:spcPct val="80000"/>
              </a:lnSpc>
            </a:pPr>
            <a:endParaRPr lang="en-US" altLang="ko-KR" sz="150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800" b="1">
                <a:solidFill>
                  <a:srgbClr val="C00000"/>
                </a:solidFill>
                <a:ea typeface="Gulim" panose="020B0600000101010101" pitchFamily="50" charset="-127"/>
              </a:rPr>
              <a:t>Note that the landscape is being changed!</a:t>
            </a:r>
          </a:p>
          <a:p>
            <a:pPr lvl="1">
              <a:lnSpc>
                <a:spcPct val="80000"/>
              </a:lnSpc>
            </a:pPr>
            <a:r>
              <a:rPr lang="en-US" altLang="ko-KR" sz="1500">
                <a:ea typeface="Gulim" panose="020B0600000101010101" pitchFamily="50" charset="-127"/>
              </a:rPr>
              <a:t>For example, memory controller is integrated into CPU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C084B7-A0B3-4836-803D-437AC7608949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286000"/>
            <a:ext cx="2552700" cy="24384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7124700" y="3429000"/>
            <a:ext cx="914400" cy="5334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8029575" y="4144963"/>
            <a:ext cx="381000" cy="3810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PCI, PCI Express Devices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3266D7-9770-46FB-A9FB-FADBFB0557F4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Tx/>
              <a:buChar char="•"/>
              <a:defRPr/>
            </a:pPr>
            <a:r>
              <a:rPr lang="en-US" sz="1800" kern="0">
                <a:latin typeface="+mn-lt"/>
                <a:ea typeface="+mn-ea"/>
                <a:cs typeface="Arial" charset="0"/>
              </a:rPr>
              <a:t>PCI (Peripheral Component Interconnect)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latin typeface="+mn-lt"/>
                <a:cs typeface="Arial" charset="0"/>
              </a:rPr>
              <a:t>Computer bus connecting all the peripheral devices to the computer motherboard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 typeface="Wingdings" panose="05000000000000000000" pitchFamily="2" charset="2"/>
              <a:buChar char="§"/>
              <a:defRPr/>
            </a:pPr>
            <a:endParaRPr lang="en-US" sz="1600" kern="0">
              <a:latin typeface="+mn-lt"/>
              <a:cs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Tx/>
              <a:buChar char="•"/>
              <a:defRPr/>
            </a:pPr>
            <a:r>
              <a:rPr lang="en-US" sz="1800" kern="0">
                <a:latin typeface="+mn-lt"/>
                <a:ea typeface="+mn-ea"/>
                <a:cs typeface="Arial" charset="0"/>
              </a:rPr>
              <a:t>PCIe (PCI Express)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latin typeface="+mn-lt"/>
                <a:cs typeface="Arial" charset="0"/>
              </a:rPr>
              <a:t>Replaced PCI in 2004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1F0298"/>
              </a:buClr>
              <a:buFont typeface="Wingdings" panose="05000000000000000000" pitchFamily="2" charset="2"/>
              <a:buChar char="§"/>
              <a:defRPr/>
            </a:pPr>
            <a:r>
              <a:rPr lang="en-US" sz="1600" kern="0">
                <a:latin typeface="+mn-lt"/>
                <a:cs typeface="Arial" charset="0"/>
              </a:rPr>
              <a:t>Point-to-point connection</a:t>
            </a:r>
            <a:endParaRPr lang="en-US" sz="1600" kern="0" dirty="0">
              <a:latin typeface="+mn-lt"/>
              <a:cs typeface="Arial" charset="0"/>
            </a:endParaRP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295400" y="32004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  <a:cs typeface="Arial" panose="020B0604020202020204" pitchFamily="34" charset="0"/>
              </a:rPr>
              <a:t>PCI slot</a:t>
            </a:r>
          </a:p>
        </p:txBody>
      </p:sp>
      <p:pic>
        <p:nvPicPr>
          <p:cNvPr id="31750" name="Picture 5" descr="pci-express-sl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0"/>
            <a:ext cx="26384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3886200" y="29718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  <a:cs typeface="Arial" panose="020B0604020202020204" pitchFamily="34" charset="0"/>
              </a:rPr>
              <a:t>PCI express slots</a:t>
            </a:r>
          </a:p>
        </p:txBody>
      </p:sp>
      <p:pic>
        <p:nvPicPr>
          <p:cNvPr id="31752" name="Picture 7" descr="PCIexpresss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3429000"/>
            <a:ext cx="2466975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6629400" y="2895600"/>
            <a:ext cx="1828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  <a:cs typeface="Arial" panose="020B0604020202020204" pitchFamily="34" charset="0"/>
              </a:rPr>
              <a:t>PCI express slot  x16</a:t>
            </a:r>
          </a:p>
        </p:txBody>
      </p:sp>
      <p:pic>
        <p:nvPicPr>
          <p:cNvPr id="31754" name="Picture 9" descr="PCIsl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20796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Rectangle 10"/>
          <p:cNvSpPr>
            <a:spLocks noChangeArrowheads="1"/>
          </p:cNvSpPr>
          <p:nvPr/>
        </p:nvSpPr>
        <p:spPr bwMode="auto">
          <a:xfrm>
            <a:off x="762000" y="6019800"/>
            <a:ext cx="403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400">
                <a:ea typeface="Gulim" panose="020B0600000101010101" pitchFamily="50" charset="-127"/>
                <a:cs typeface="Arial" panose="020B0604020202020204" pitchFamily="34" charset="0"/>
              </a:rPr>
              <a:t>http://www.pcisig.com/specifications/pciexpress/</a:t>
            </a:r>
            <a:endParaRPr lang="ko-KR" altLang="en-US" sz="1400">
              <a:ea typeface="Gulim" panose="020B0600000101010101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An Old GP Computer System Example</a:t>
            </a: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A0DAC1E-C056-4845-81A7-A004C37FA54E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33796" name="Picture 8" descr="mother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200"/>
            <a:ext cx="5257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PCI Express Slots in GP Systems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749F16-210B-4626-972A-A18D2E3A54D4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851150" y="1676400"/>
            <a:ext cx="4616450" cy="4381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1784350"/>
            <a:ext cx="4379913" cy="4181475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Text Box 18"/>
          <p:cNvSpPr txBox="1">
            <a:spLocks noChangeArrowheads="1"/>
          </p:cNvSpPr>
          <p:nvPr/>
        </p:nvSpPr>
        <p:spPr bwMode="auto">
          <a:xfrm>
            <a:off x="914400" y="44958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FF6600"/>
                </a:solidFill>
                <a:cs typeface="Arial" panose="020B0604020202020204" pitchFamily="34" charset="0"/>
              </a:rPr>
              <a:t>PCI express slot</a:t>
            </a:r>
          </a:p>
        </p:txBody>
      </p:sp>
      <p:sp>
        <p:nvSpPr>
          <p:cNvPr id="9224" name="Oval 19"/>
          <p:cNvSpPr>
            <a:spLocks noChangeArrowheads="1"/>
          </p:cNvSpPr>
          <p:nvPr/>
        </p:nvSpPr>
        <p:spPr bwMode="auto">
          <a:xfrm>
            <a:off x="3352800" y="5486400"/>
            <a:ext cx="2133600" cy="381000"/>
          </a:xfrm>
          <a:prstGeom prst="ellips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sp>
        <p:nvSpPr>
          <p:cNvPr id="9225" name="Line 20"/>
          <p:cNvSpPr>
            <a:spLocks noChangeShapeType="1"/>
          </p:cNvSpPr>
          <p:nvPr/>
        </p:nvSpPr>
        <p:spPr bwMode="auto">
          <a:xfrm>
            <a:off x="1981200" y="5257800"/>
            <a:ext cx="1295400" cy="3048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226" name="Oval 21"/>
          <p:cNvSpPr>
            <a:spLocks noChangeArrowheads="1"/>
          </p:cNvSpPr>
          <p:nvPr/>
        </p:nvSpPr>
        <p:spPr bwMode="auto">
          <a:xfrm>
            <a:off x="3505200" y="5181600"/>
            <a:ext cx="1066800" cy="304800"/>
          </a:xfrm>
          <a:prstGeom prst="ellips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sp>
        <p:nvSpPr>
          <p:cNvPr id="9227" name="Line 22"/>
          <p:cNvSpPr>
            <a:spLocks noChangeShapeType="1"/>
          </p:cNvSpPr>
          <p:nvPr/>
        </p:nvSpPr>
        <p:spPr bwMode="auto">
          <a:xfrm>
            <a:off x="1981200" y="5257800"/>
            <a:ext cx="1447800" cy="76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223" grpId="0"/>
      <p:bldP spid="9224" grpId="0" animBg="1"/>
      <p:bldP spid="92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Course Information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5410200" cy="541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Instructor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Prof. </a:t>
            </a:r>
            <a:r>
              <a:rPr lang="en-US" altLang="ko-KR" sz="1100" dirty="0" err="1">
                <a:ea typeface="Gulim" panose="020B0600000101010101" pitchFamily="50" charset="-127"/>
              </a:rPr>
              <a:t>Taeweon</a:t>
            </a:r>
            <a:r>
              <a:rPr lang="en-US" altLang="ko-KR" sz="1100" dirty="0">
                <a:ea typeface="Gulim" panose="020B0600000101010101" pitchFamily="50" charset="-127"/>
              </a:rPr>
              <a:t> Suh</a:t>
            </a:r>
          </a:p>
          <a:p>
            <a:pPr lvl="1">
              <a:lnSpc>
                <a:spcPct val="80000"/>
              </a:lnSpc>
            </a:pPr>
            <a:endParaRPr lang="en-US" altLang="ko-KR" sz="1100" dirty="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References</a:t>
            </a:r>
          </a:p>
          <a:p>
            <a:pPr lvl="1">
              <a:lnSpc>
                <a:spcPct val="80000"/>
              </a:lnSpc>
            </a:pPr>
            <a:r>
              <a:rPr lang="ko-KR" altLang="en-US" sz="1100" b="1" dirty="0">
                <a:solidFill>
                  <a:srgbClr val="FF6600"/>
                </a:solidFill>
                <a:ea typeface="Gulim" panose="020B0600000101010101" pitchFamily="50" charset="-127"/>
              </a:rPr>
              <a:t>원리부터 실무까지 쉽고 명확한 </a:t>
            </a:r>
            <a:r>
              <a:rPr lang="en-US" altLang="ko-KR" sz="1100" b="1" dirty="0">
                <a:solidFill>
                  <a:srgbClr val="FF6600"/>
                </a:solidFill>
                <a:ea typeface="Gulim" panose="020B0600000101010101" pitchFamily="50" charset="-127"/>
              </a:rPr>
              <a:t>Arm </a:t>
            </a:r>
            <a:r>
              <a:rPr lang="ko-KR" altLang="en-US" sz="1100" b="1" dirty="0">
                <a:solidFill>
                  <a:srgbClr val="FF6600"/>
                </a:solidFill>
                <a:ea typeface="Gulim" panose="020B0600000101010101" pitchFamily="50" charset="-127"/>
              </a:rPr>
              <a:t>프로그래밍</a:t>
            </a:r>
            <a:r>
              <a:rPr lang="en-US" altLang="ko-KR" sz="1100" b="1" dirty="0">
                <a:solidFill>
                  <a:srgbClr val="FF6600"/>
                </a:solidFill>
                <a:ea typeface="Gulim" panose="020B0600000101010101" pitchFamily="50" charset="-127"/>
              </a:rPr>
              <a:t>: Cortex-A9 </a:t>
            </a:r>
            <a:r>
              <a:rPr lang="ko-KR" altLang="en-US" sz="1100" b="1" dirty="0">
                <a:solidFill>
                  <a:srgbClr val="FF6600"/>
                </a:solidFill>
                <a:ea typeface="Gulim" panose="020B0600000101010101" pitchFamily="50" charset="-127"/>
              </a:rPr>
              <a:t>중심으로</a:t>
            </a:r>
            <a:endParaRPr lang="en-US" altLang="ko-KR" sz="1100" b="1" dirty="0">
              <a:solidFill>
                <a:srgbClr val="FF6600"/>
              </a:solidFill>
              <a:ea typeface="Gulim" panose="020B0600000101010101" pitchFamily="50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ARM Architecture &amp; Technical Reference Manual (TRM)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 err="1">
                <a:ea typeface="Gulim" panose="020B0600000101010101" pitchFamily="50" charset="-127"/>
              </a:rPr>
              <a:t>Zedboard</a:t>
            </a:r>
            <a:r>
              <a:rPr lang="en-US" altLang="ko-KR" sz="1100" dirty="0">
                <a:ea typeface="Gulim" panose="020B0600000101010101" pitchFamily="50" charset="-127"/>
              </a:rPr>
              <a:t> &amp; Zynq-7000 TRM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100" dirty="0">
                <a:ea typeface="Gulim" panose="020B0600000101010101" pitchFamily="50" charset="-127"/>
              </a:rPr>
              <a:t>      (</a:t>
            </a:r>
            <a:r>
              <a:rPr lang="en-US" altLang="ko-KR" sz="1100" dirty="0" err="1">
                <a:ea typeface="Gulim" panose="020B0600000101010101" pitchFamily="50" charset="-127"/>
              </a:rPr>
              <a:t>Zedboard</a:t>
            </a:r>
            <a:r>
              <a:rPr lang="en-US" altLang="ko-KR" sz="1100" dirty="0">
                <a:ea typeface="Gulim" panose="020B0600000101010101" pitchFamily="50" charset="-127"/>
              </a:rPr>
              <a:t> has a Zynq-7000 device from Xilinx)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100" dirty="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Prerequisites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Operating Systems (not strictly required)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Computer Architecture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Computer Logic Design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C-programming </a:t>
            </a:r>
          </a:p>
          <a:p>
            <a:pPr lvl="1">
              <a:lnSpc>
                <a:spcPct val="80000"/>
              </a:lnSpc>
            </a:pPr>
            <a:endParaRPr lang="en-US" altLang="ko-KR" sz="1100" dirty="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Class web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  <a:hlinkClick r:id="rId3"/>
              </a:rPr>
              <a:t>http://esca.korea.ac.kr</a:t>
            </a:r>
            <a:r>
              <a:rPr lang="en-US" altLang="ko-KR" sz="1100" dirty="0">
                <a:ea typeface="Gulim" panose="020B0600000101010101" pitchFamily="50" charset="-127"/>
              </a:rPr>
              <a:t> </a:t>
            </a:r>
          </a:p>
          <a:p>
            <a:pPr lvl="1">
              <a:lnSpc>
                <a:spcPct val="80000"/>
              </a:lnSpc>
            </a:pPr>
            <a:endParaRPr lang="en-US" altLang="ko-KR" sz="1100" dirty="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Office hours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After class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By appointment at </a:t>
            </a:r>
            <a:r>
              <a:rPr lang="en-US" altLang="ko-KR" sz="1100" dirty="0" err="1">
                <a:ea typeface="Gulim" panose="020B0600000101010101" pitchFamily="50" charset="-127"/>
              </a:rPr>
              <a:t>Aegineung</a:t>
            </a:r>
            <a:r>
              <a:rPr lang="en-US" altLang="ko-KR" sz="1100" dirty="0">
                <a:ea typeface="Gulim" panose="020B0600000101010101" pitchFamily="50" charset="-127"/>
              </a:rPr>
              <a:t> Cafeteria 320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100" dirty="0">
              <a:ea typeface="Gulim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300" dirty="0">
                <a:ea typeface="Gulim" panose="020B0600000101010101" pitchFamily="50" charset="-127"/>
              </a:rPr>
              <a:t>Contact Information</a:t>
            </a: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  <a:hlinkClick r:id="rId4"/>
              </a:rPr>
              <a:t>suhtw@korea.ac.kr</a:t>
            </a:r>
            <a:endParaRPr lang="en-US" altLang="ko-KR" sz="1100" dirty="0">
              <a:ea typeface="Gulim" panose="020B0600000101010101" pitchFamily="50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sz="1100" dirty="0">
                <a:ea typeface="Gulim" panose="020B0600000101010101" pitchFamily="50" charset="-127"/>
              </a:rPr>
              <a:t>02-3290-2397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6C8DE8-189B-45D7-8A46-DA385C4F2EDC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614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4959350"/>
            <a:ext cx="27432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486025"/>
            <a:ext cx="28765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5054599"/>
            <a:ext cx="1187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Box 2"/>
          <p:cNvSpPr txBox="1">
            <a:spLocks noChangeArrowheads="1"/>
          </p:cNvSpPr>
          <p:nvPr/>
        </p:nvSpPr>
        <p:spPr bwMode="auto">
          <a:xfrm>
            <a:off x="7192963" y="2297113"/>
            <a:ext cx="1284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1" dirty="0" err="1">
                <a:solidFill>
                  <a:srgbClr val="FF6600"/>
                </a:solidFill>
              </a:rPr>
              <a:t>Zedboard</a:t>
            </a:r>
            <a:endParaRPr lang="ko-KR" altLang="en-US" sz="1800" b="1" dirty="0">
              <a:solidFill>
                <a:srgbClr val="FF6600"/>
              </a:solidFill>
            </a:endParaRPr>
          </a:p>
        </p:txBody>
      </p:sp>
      <p:pic>
        <p:nvPicPr>
          <p:cNvPr id="1026" name="Picture 2" descr="Arm 프로그래밍">
            <a:extLst>
              <a:ext uri="{FF2B5EF4-FFF2-40B4-BE49-F238E27FC236}">
                <a16:creationId xmlns:a16="http://schemas.microsoft.com/office/drawing/2014/main" id="{3F28B734-8431-4B7C-B116-7C42FDFD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2514600"/>
            <a:ext cx="1919287" cy="23866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618C8-4B0E-309C-3F27-B556F74B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4" y="5345668"/>
            <a:ext cx="14446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1" dirty="0">
                <a:solidFill>
                  <a:srgbClr val="FF6600"/>
                </a:solidFill>
              </a:rPr>
              <a:t>Zynq-7000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 dirty="0">
                <a:solidFill>
                  <a:srgbClr val="FF6600"/>
                </a:solidFill>
              </a:rPr>
              <a:t>(from Xilinx)</a:t>
            </a:r>
            <a:endParaRPr lang="ko-KR" altLang="en-US" sz="1400" b="1" dirty="0">
              <a:solidFill>
                <a:srgbClr val="FF6600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D04A97D-55CC-F139-E71C-9EEF3FE3EA95}"/>
              </a:ext>
            </a:extLst>
          </p:cNvPr>
          <p:cNvSpPr/>
          <p:nvPr/>
        </p:nvSpPr>
        <p:spPr bwMode="auto">
          <a:xfrm>
            <a:off x="5462809" y="3920359"/>
            <a:ext cx="2214998" cy="1424151"/>
          </a:xfrm>
          <a:custGeom>
            <a:avLst/>
            <a:gdLst>
              <a:gd name="connsiteX0" fmla="*/ 2570 w 2214998"/>
              <a:gd name="connsiteY0" fmla="*/ 1424151 h 1424151"/>
              <a:gd name="connsiteX1" fmla="*/ 97163 w 2214998"/>
              <a:gd name="connsiteY1" fmla="*/ 1035269 h 1424151"/>
              <a:gd name="connsiteX2" fmla="*/ 638446 w 2214998"/>
              <a:gd name="connsiteY2" fmla="*/ 882869 h 1424151"/>
              <a:gd name="connsiteX3" fmla="*/ 1731522 w 2214998"/>
              <a:gd name="connsiteY3" fmla="*/ 856593 h 1424151"/>
              <a:gd name="connsiteX4" fmla="*/ 2052088 w 2214998"/>
              <a:gd name="connsiteY4" fmla="*/ 499241 h 1424151"/>
              <a:gd name="connsiteX5" fmla="*/ 2214998 w 2214998"/>
              <a:gd name="connsiteY5" fmla="*/ 0 h 142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998" h="1424151">
                <a:moveTo>
                  <a:pt x="2570" y="1424151"/>
                </a:moveTo>
                <a:cubicBezTo>
                  <a:pt x="-3123" y="1274817"/>
                  <a:pt x="-8816" y="1125483"/>
                  <a:pt x="97163" y="1035269"/>
                </a:cubicBezTo>
                <a:cubicBezTo>
                  <a:pt x="203142" y="945055"/>
                  <a:pt x="366053" y="912648"/>
                  <a:pt x="638446" y="882869"/>
                </a:cubicBezTo>
                <a:cubicBezTo>
                  <a:pt x="910839" y="853090"/>
                  <a:pt x="1495915" y="920531"/>
                  <a:pt x="1731522" y="856593"/>
                </a:cubicBezTo>
                <a:cubicBezTo>
                  <a:pt x="1967129" y="792655"/>
                  <a:pt x="1971509" y="642006"/>
                  <a:pt x="2052088" y="499241"/>
                </a:cubicBezTo>
                <a:cubicBezTo>
                  <a:pt x="2132667" y="356476"/>
                  <a:pt x="2173832" y="178238"/>
                  <a:pt x="2214998" y="0"/>
                </a:cubicBezTo>
              </a:path>
            </a:pathLst>
          </a:custGeom>
          <a:noFill/>
          <a:ln w="349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838200"/>
          </a:xfrm>
        </p:spPr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GP Computer System in terms of PCIe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E51F59-0E00-4EF7-9F53-23512CC8F4A0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37892" name="Picture 4" descr="PCI_Express_Fabr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7625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685800" y="1981200"/>
            <a:ext cx="175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FF6600"/>
                </a:solidFill>
                <a:cs typeface="Arial" panose="020B0604020202020204" pitchFamily="34" charset="0"/>
              </a:rPr>
              <a:t>North Bridge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3810000" y="3276600"/>
            <a:ext cx="1676400" cy="1676400"/>
          </a:xfrm>
          <a:prstGeom prst="ellips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V="1">
            <a:off x="2133600" y="4419600"/>
            <a:ext cx="1676400" cy="457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3962400" y="2667000"/>
            <a:ext cx="1295400" cy="533400"/>
          </a:xfrm>
          <a:prstGeom prst="ellips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n"/>
            </a:pPr>
            <a:endParaRPr lang="en-US" altLang="ko-KR" sz="1400">
              <a:cs typeface="Arial" panose="020B0604020202020204" pitchFamily="34" charset="0"/>
            </a:endParaRPr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2438400" y="2209800"/>
            <a:ext cx="1600200" cy="609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457200" y="4876800"/>
            <a:ext cx="175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Tx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FF6600"/>
                </a:solidFill>
                <a:cs typeface="Arial" panose="020B0604020202020204" pitchFamily="34" charset="0"/>
              </a:rPr>
              <a:t>South Bridge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Generations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FCFF949-C83F-4483-B598-5555198F6790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2387600" y="6626225"/>
            <a:ext cx="436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http://en.wikipedia.org/wiki/History_of_the_iPhone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01650" y="1035050"/>
            <a:ext cx="1370013" cy="2409825"/>
            <a:chOff x="207149" y="990600"/>
            <a:chExt cx="1665348" cy="2841345"/>
          </a:xfrm>
        </p:grpSpPr>
        <p:pic>
          <p:nvPicPr>
            <p:cNvPr id="39973" name="Picture 2" descr="C:\Documents and Settings\Taeweon\My Documents\KU\ESCA\teaching\ESD\Original_iPhone_docke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676400"/>
              <a:ext cx="1212714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4" name="TextBox 6"/>
            <p:cNvSpPr txBox="1">
              <a:spLocks noChangeArrowheads="1"/>
            </p:cNvSpPr>
            <p:nvPr/>
          </p:nvSpPr>
          <p:spPr bwMode="auto">
            <a:xfrm>
              <a:off x="207149" y="990600"/>
              <a:ext cx="1665348" cy="588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Original iPhone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(iPhone 2G)</a:t>
              </a:r>
            </a:p>
          </p:txBody>
        </p:sp>
        <p:sp>
          <p:nvSpPr>
            <p:cNvPr id="39975" name="TextBox 7"/>
            <p:cNvSpPr txBox="1">
              <a:spLocks noChangeArrowheads="1"/>
            </p:cNvSpPr>
            <p:nvPr/>
          </p:nvSpPr>
          <p:spPr bwMode="auto">
            <a:xfrm>
              <a:off x="335418" y="3505200"/>
              <a:ext cx="1197443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June 2007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981200" y="1138238"/>
            <a:ext cx="1166813" cy="2320925"/>
            <a:chOff x="2057400" y="1093658"/>
            <a:chExt cx="1419804" cy="2738287"/>
          </a:xfrm>
        </p:grpSpPr>
        <p:pic>
          <p:nvPicPr>
            <p:cNvPr id="39970" name="Picture 3" descr="C:\Documents and Settings\Taeweon\My Documents\KU\ESCA\teaching\ESD\IPhone_3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474657"/>
              <a:ext cx="1411545" cy="2030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1" name="TextBox 9"/>
            <p:cNvSpPr txBox="1">
              <a:spLocks noChangeArrowheads="1"/>
            </p:cNvSpPr>
            <p:nvPr/>
          </p:nvSpPr>
          <p:spPr bwMode="auto">
            <a:xfrm>
              <a:off x="2295358" y="1093658"/>
              <a:ext cx="1181846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3G</a:t>
              </a:r>
            </a:p>
          </p:txBody>
        </p:sp>
        <p:sp>
          <p:nvSpPr>
            <p:cNvPr id="39972" name="TextBox 10"/>
            <p:cNvSpPr txBox="1">
              <a:spLocks noChangeArrowheads="1"/>
            </p:cNvSpPr>
            <p:nvPr/>
          </p:nvSpPr>
          <p:spPr bwMode="auto">
            <a:xfrm>
              <a:off x="2164218" y="3505200"/>
              <a:ext cx="1197443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June 2008</a:t>
              </a:r>
            </a:p>
          </p:txBody>
        </p:sp>
      </p:grpSp>
      <p:sp>
        <p:nvSpPr>
          <p:cNvPr id="39943" name="Rectangle 12"/>
          <p:cNvSpPr>
            <a:spLocks noChangeArrowheads="1"/>
          </p:cNvSpPr>
          <p:nvPr/>
        </p:nvSpPr>
        <p:spPr bwMode="auto">
          <a:xfrm>
            <a:off x="2438400" y="6321425"/>
            <a:ext cx="3290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http://apple.wikia.com/wiki/IPhone_3G</a:t>
            </a: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3581400" y="1111250"/>
            <a:ext cx="1716088" cy="2344738"/>
            <a:chOff x="3962400" y="1066800"/>
            <a:chExt cx="2087579" cy="2765145"/>
          </a:xfrm>
        </p:grpSpPr>
        <p:pic>
          <p:nvPicPr>
            <p:cNvPr id="39967" name="Picture 4" descr="C:\Documents and Settings\Taeweon\My Documents\KU\ESCA\teaching\ESD\Iphone-3g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447800"/>
              <a:ext cx="2087579" cy="203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8" name="TextBox 13"/>
            <p:cNvSpPr txBox="1">
              <a:spLocks noChangeArrowheads="1"/>
            </p:cNvSpPr>
            <p:nvPr/>
          </p:nvSpPr>
          <p:spPr bwMode="auto">
            <a:xfrm>
              <a:off x="4376856" y="1066800"/>
              <a:ext cx="1300772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3GS</a:t>
              </a:r>
            </a:p>
          </p:txBody>
        </p:sp>
        <p:sp>
          <p:nvSpPr>
            <p:cNvPr id="39969" name="TextBox 14"/>
            <p:cNvSpPr txBox="1">
              <a:spLocks noChangeArrowheads="1"/>
            </p:cNvSpPr>
            <p:nvPr/>
          </p:nvSpPr>
          <p:spPr bwMode="auto">
            <a:xfrm>
              <a:off x="4410740" y="3505200"/>
              <a:ext cx="1197443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June 2009</a:t>
              </a: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5562600" y="1193800"/>
            <a:ext cx="1527175" cy="2279650"/>
            <a:chOff x="6454140" y="1066800"/>
            <a:chExt cx="1857375" cy="2688945"/>
          </a:xfrm>
        </p:grpSpPr>
        <p:pic>
          <p:nvPicPr>
            <p:cNvPr id="3996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140" y="1447800"/>
              <a:ext cx="185737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5" name="TextBox 16"/>
            <p:cNvSpPr txBox="1">
              <a:spLocks noChangeArrowheads="1"/>
            </p:cNvSpPr>
            <p:nvPr/>
          </p:nvSpPr>
          <p:spPr bwMode="auto">
            <a:xfrm>
              <a:off x="6944903" y="1066800"/>
              <a:ext cx="1041475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4</a:t>
              </a:r>
            </a:p>
          </p:txBody>
        </p:sp>
        <p:sp>
          <p:nvSpPr>
            <p:cNvPr id="39966" name="TextBox 17"/>
            <p:cNvSpPr txBox="1">
              <a:spLocks noChangeArrowheads="1"/>
            </p:cNvSpPr>
            <p:nvPr/>
          </p:nvSpPr>
          <p:spPr bwMode="auto">
            <a:xfrm>
              <a:off x="6925340" y="3429000"/>
              <a:ext cx="1197443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June 2010</a:t>
              </a:r>
            </a:p>
          </p:txBody>
        </p: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7543800" y="1138238"/>
            <a:ext cx="1219200" cy="2366962"/>
            <a:chOff x="2046179" y="3700230"/>
            <a:chExt cx="1604772" cy="2733619"/>
          </a:xfrm>
        </p:grpSpPr>
        <p:pic>
          <p:nvPicPr>
            <p:cNvPr id="39961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179" y="3992385"/>
              <a:ext cx="1604772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2" name="TextBox 19"/>
            <p:cNvSpPr txBox="1">
              <a:spLocks noChangeArrowheads="1"/>
            </p:cNvSpPr>
            <p:nvPr/>
          </p:nvSpPr>
          <p:spPr bwMode="auto">
            <a:xfrm>
              <a:off x="2188353" y="6107104"/>
              <a:ext cx="1135056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Oct. 2011</a:t>
              </a:r>
            </a:p>
          </p:txBody>
        </p:sp>
        <p:sp>
          <p:nvSpPr>
            <p:cNvPr id="39963" name="TextBox 20"/>
            <p:cNvSpPr txBox="1">
              <a:spLocks noChangeArrowheads="1"/>
            </p:cNvSpPr>
            <p:nvPr/>
          </p:nvSpPr>
          <p:spPr bwMode="auto">
            <a:xfrm>
              <a:off x="2287040" y="3700230"/>
              <a:ext cx="1160400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4S</a:t>
              </a:r>
            </a:p>
          </p:txBody>
        </p:sp>
      </p:grp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277813" y="3732213"/>
            <a:ext cx="998537" cy="2439987"/>
            <a:chOff x="5181600" y="3659188"/>
            <a:chExt cx="1214985" cy="2878661"/>
          </a:xfrm>
        </p:grpSpPr>
        <p:sp>
          <p:nvSpPr>
            <p:cNvPr id="39958" name="TextBox 22"/>
            <p:cNvSpPr txBox="1">
              <a:spLocks noChangeArrowheads="1"/>
            </p:cNvSpPr>
            <p:nvPr/>
          </p:nvSpPr>
          <p:spPr bwMode="auto">
            <a:xfrm>
              <a:off x="5298081" y="3659188"/>
              <a:ext cx="1041475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5</a:t>
              </a:r>
            </a:p>
          </p:txBody>
        </p:sp>
        <p:pic>
          <p:nvPicPr>
            <p:cNvPr id="39959" name="Picture 8" descr="C:\Documents and Settings\Taeweon\My Documents\KU\ESCA\teaching\ESD\iphone5_hero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3963988"/>
              <a:ext cx="1214985" cy="228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0" name="TextBox 21"/>
            <p:cNvSpPr txBox="1">
              <a:spLocks noChangeArrowheads="1"/>
            </p:cNvSpPr>
            <p:nvPr/>
          </p:nvSpPr>
          <p:spPr bwMode="auto">
            <a:xfrm>
              <a:off x="5200775" y="6211104"/>
              <a:ext cx="1160401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Sep. 2012</a:t>
              </a: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1676400" y="3722688"/>
            <a:ext cx="1863725" cy="2449512"/>
            <a:chOff x="5638800" y="3674689"/>
            <a:chExt cx="2266838" cy="2888840"/>
          </a:xfrm>
        </p:grpSpPr>
        <p:pic>
          <p:nvPicPr>
            <p:cNvPr id="3995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3993176"/>
              <a:ext cx="1125419" cy="230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491" y="4012431"/>
              <a:ext cx="1101147" cy="226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6" name="TextBox 31"/>
            <p:cNvSpPr txBox="1">
              <a:spLocks noChangeArrowheads="1"/>
            </p:cNvSpPr>
            <p:nvPr/>
          </p:nvSpPr>
          <p:spPr bwMode="auto">
            <a:xfrm>
              <a:off x="5700521" y="3674689"/>
              <a:ext cx="2162496" cy="588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/>
                <a:t>iPhone 5c  iPhone 5s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ko-KR" sz="1200" b="1"/>
            </a:p>
          </p:txBody>
        </p:sp>
        <p:sp>
          <p:nvSpPr>
            <p:cNvPr id="39957" name="TextBox 32"/>
            <p:cNvSpPr txBox="1">
              <a:spLocks noChangeArrowheads="1"/>
            </p:cNvSpPr>
            <p:nvPr/>
          </p:nvSpPr>
          <p:spPr bwMode="auto">
            <a:xfrm>
              <a:off x="6146562" y="6236784"/>
              <a:ext cx="1160401" cy="32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200" b="1">
                  <a:solidFill>
                    <a:srgbClr val="FF6600"/>
                  </a:solidFill>
                </a:rPr>
                <a:t>Sep. 2013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3733800" y="3581400"/>
            <a:ext cx="2895600" cy="2703513"/>
            <a:chOff x="3733799" y="3581399"/>
            <a:chExt cx="2895601" cy="2703425"/>
          </a:xfrm>
        </p:grpSpPr>
        <p:grpSp>
          <p:nvGrpSpPr>
            <p:cNvPr id="39950" name="Group 34"/>
            <p:cNvGrpSpPr>
              <a:grpSpLocks/>
            </p:cNvGrpSpPr>
            <p:nvPr/>
          </p:nvGrpSpPr>
          <p:grpSpPr bwMode="auto">
            <a:xfrm>
              <a:off x="3733799" y="3581399"/>
              <a:ext cx="2895601" cy="2703425"/>
              <a:chOff x="5403395" y="3507450"/>
              <a:chExt cx="3384816" cy="1854785"/>
            </a:xfrm>
          </p:grpSpPr>
          <p:sp>
            <p:nvSpPr>
              <p:cNvPr id="39952" name="TextBox 37"/>
              <p:cNvSpPr txBox="1">
                <a:spLocks noChangeArrowheads="1"/>
              </p:cNvSpPr>
              <p:nvPr/>
            </p:nvSpPr>
            <p:spPr bwMode="auto">
              <a:xfrm>
                <a:off x="5403395" y="3507450"/>
                <a:ext cx="2544574" cy="588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200" b="1"/>
                  <a:t>iPhone 6  iPhone 6 Plus</a:t>
                </a:r>
              </a:p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en-US" altLang="ko-KR" sz="1200" b="1"/>
              </a:p>
            </p:txBody>
          </p:sp>
          <p:sp>
            <p:nvSpPr>
              <p:cNvPr id="39953" name="TextBox 38"/>
              <p:cNvSpPr txBox="1">
                <a:spLocks noChangeArrowheads="1"/>
              </p:cNvSpPr>
              <p:nvPr/>
            </p:nvSpPr>
            <p:spPr bwMode="auto">
              <a:xfrm>
                <a:off x="7627810" y="5035490"/>
                <a:ext cx="1160401" cy="326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200" b="1">
                    <a:solidFill>
                      <a:srgbClr val="FF6600"/>
                    </a:solidFill>
                  </a:rPr>
                  <a:t>Sep. 2014</a:t>
                </a:r>
              </a:p>
            </p:txBody>
          </p:sp>
        </p:grpSp>
        <p:pic>
          <p:nvPicPr>
            <p:cNvPr id="39951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3806367"/>
              <a:ext cx="1600608" cy="2442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Galaxy S Series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DE8AFB-F19F-4F0B-8384-5C18F113FC10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321425"/>
            <a:ext cx="8991600" cy="4651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hlinkClick r:id="rId2"/>
              </a:rPr>
              <a:t>http://phandroid.com/2012/07/17/samsung-galaxy-s-blaze-4g-gets-quick-maintenance-upgrade/</a:t>
            </a:r>
            <a:endParaRPr lang="en-US" sz="1050" dirty="0"/>
          </a:p>
          <a:p>
            <a:pPr>
              <a:defRPr/>
            </a:pPr>
            <a:r>
              <a:rPr lang="en-US" sz="1050" dirty="0"/>
              <a:t>http://www.phonearena.com/news/Is-Android-4.2.2-the-end-of-the-line-for-the-Samsung-Galaxy-S-II-and-Samsung-GALAXY-Note_id41162</a:t>
            </a: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76200" y="1143000"/>
            <a:ext cx="1997075" cy="2609850"/>
            <a:chOff x="377878" y="1152385"/>
            <a:chExt cx="2212922" cy="2810708"/>
          </a:xfrm>
        </p:grpSpPr>
        <p:sp>
          <p:nvSpPr>
            <p:cNvPr id="7" name="TextBox 6"/>
            <p:cNvSpPr txBox="1"/>
            <p:nvPr/>
          </p:nvSpPr>
          <p:spPr>
            <a:xfrm>
              <a:off x="377878" y="1152385"/>
              <a:ext cx="2212922" cy="7693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/>
                <a:t>Galaxy S</a:t>
              </a:r>
            </a:p>
            <a:p>
              <a:pPr marL="285750" indent="-285750">
                <a:defRPr/>
              </a:pPr>
              <a:r>
                <a:rPr lang="en-US" sz="1100" b="1" dirty="0"/>
                <a:t>Android 2.3.6</a:t>
              </a:r>
            </a:p>
            <a:p>
              <a:pPr marL="285750" indent="-285750">
                <a:defRPr/>
              </a:pPr>
              <a:r>
                <a:rPr lang="en-US" sz="1100" b="1" dirty="0"/>
                <a:t>Single-core Cortex A8</a:t>
              </a:r>
            </a:p>
          </p:txBody>
        </p:sp>
        <p:pic>
          <p:nvPicPr>
            <p:cNvPr id="40989" name="Picture 2" descr="C:\Users\Taeweon\Desktop\COMP427\galaxy-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928552"/>
              <a:ext cx="1886692" cy="177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0" name="TextBox 34"/>
            <p:cNvSpPr txBox="1">
              <a:spLocks noChangeArrowheads="1"/>
            </p:cNvSpPr>
            <p:nvPr/>
          </p:nvSpPr>
          <p:spPr bwMode="auto">
            <a:xfrm>
              <a:off x="838200" y="3624539"/>
              <a:ext cx="12586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June 2010</a:t>
              </a: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4419600" y="1066800"/>
            <a:ext cx="2133600" cy="2971800"/>
            <a:chOff x="5875638" y="919445"/>
            <a:chExt cx="2364259" cy="3201238"/>
          </a:xfrm>
        </p:grpSpPr>
        <p:sp>
          <p:nvSpPr>
            <p:cNvPr id="40" name="TextBox 39"/>
            <p:cNvSpPr txBox="1"/>
            <p:nvPr/>
          </p:nvSpPr>
          <p:spPr>
            <a:xfrm>
              <a:off x="5875638" y="919445"/>
              <a:ext cx="2364259" cy="9507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/>
                <a:t>Galaxy S3</a:t>
              </a:r>
            </a:p>
            <a:p>
              <a:pPr marL="285750" indent="-285750">
                <a:defRPr/>
              </a:pPr>
              <a:r>
                <a:rPr lang="en-US" sz="1100" b="1" dirty="0"/>
                <a:t>Android 4.0.4 Ice Cream Sandwich  </a:t>
              </a:r>
            </a:p>
            <a:p>
              <a:pPr marL="285750" indent="-285750">
                <a:defRPr/>
              </a:pPr>
              <a:r>
                <a:rPr lang="en-US" sz="1100" b="1" dirty="0"/>
                <a:t>Dual-core Cortex A9</a:t>
              </a:r>
            </a:p>
          </p:txBody>
        </p:sp>
        <p:sp>
          <p:nvSpPr>
            <p:cNvPr id="40986" name="TextBox 40"/>
            <p:cNvSpPr txBox="1">
              <a:spLocks noChangeArrowheads="1"/>
            </p:cNvSpPr>
            <p:nvPr/>
          </p:nvSpPr>
          <p:spPr bwMode="auto">
            <a:xfrm>
              <a:off x="6044514" y="3782129"/>
              <a:ext cx="11961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May 2012</a:t>
              </a:r>
            </a:p>
          </p:txBody>
        </p:sp>
        <p:pic>
          <p:nvPicPr>
            <p:cNvPr id="4098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389" y="1912926"/>
              <a:ext cx="965963" cy="183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209800" y="1143000"/>
            <a:ext cx="2281238" cy="2565400"/>
            <a:chOff x="3186826" y="1166387"/>
            <a:chExt cx="2528174" cy="2762952"/>
          </a:xfrm>
        </p:grpSpPr>
        <p:sp>
          <p:nvSpPr>
            <p:cNvPr id="36" name="TextBox 35"/>
            <p:cNvSpPr txBox="1"/>
            <p:nvPr/>
          </p:nvSpPr>
          <p:spPr>
            <a:xfrm>
              <a:off x="3186826" y="1166387"/>
              <a:ext cx="2528174" cy="7693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/>
                <a:t>Galaxy S2</a:t>
              </a:r>
            </a:p>
            <a:p>
              <a:pPr marL="285750" indent="-285750">
                <a:defRPr/>
              </a:pPr>
              <a:r>
                <a:rPr lang="en-US" sz="1100" b="1" dirty="0"/>
                <a:t>Android 2.3 Gingerbread  </a:t>
              </a:r>
            </a:p>
            <a:p>
              <a:pPr marL="285750" indent="-285750">
                <a:defRPr/>
              </a:pPr>
              <a:r>
                <a:rPr lang="en-US" sz="1100" b="1" dirty="0"/>
                <a:t>Dual-core Cortex A9</a:t>
              </a:r>
            </a:p>
          </p:txBody>
        </p:sp>
        <p:pic>
          <p:nvPicPr>
            <p:cNvPr id="40983" name="Picture 3" descr="C:\Users\Taeweon\Desktop\COMP427\galaxy-s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948" y="1871939"/>
              <a:ext cx="2525052" cy="189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4" name="TextBox 37"/>
            <p:cNvSpPr txBox="1">
              <a:spLocks noChangeArrowheads="1"/>
            </p:cNvSpPr>
            <p:nvPr/>
          </p:nvSpPr>
          <p:spPr bwMode="auto">
            <a:xfrm>
              <a:off x="3799548" y="3590785"/>
              <a:ext cx="11961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May 2011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5791200" y="1636713"/>
            <a:ext cx="3222625" cy="2097087"/>
            <a:chOff x="76200" y="4061884"/>
            <a:chExt cx="3571702" cy="2259738"/>
          </a:xfrm>
        </p:grpSpPr>
        <p:sp>
          <p:nvSpPr>
            <p:cNvPr id="44" name="TextBox 43"/>
            <p:cNvSpPr txBox="1"/>
            <p:nvPr/>
          </p:nvSpPr>
          <p:spPr>
            <a:xfrm>
              <a:off x="76200" y="4410852"/>
              <a:ext cx="2438610" cy="14985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/>
                <a:t>Galaxy S4</a:t>
              </a:r>
            </a:p>
            <a:p>
              <a:pPr marL="285750" indent="-285750">
                <a:defRPr/>
              </a:pPr>
              <a:r>
                <a:rPr lang="en-US" sz="1100" b="1" dirty="0"/>
                <a:t>Android 4.2.2 Jelly Bean</a:t>
              </a:r>
            </a:p>
            <a:p>
              <a:pPr marL="285750" indent="-285750">
                <a:defRPr/>
              </a:pPr>
              <a:r>
                <a:rPr lang="en-US" sz="1100" b="1" dirty="0"/>
                <a:t>(Quad-core Cortex A15 &amp; Quad-core Cortex-A7) or Quad-core Krait 300    (Qualcomm Snapdragon)</a:t>
              </a:r>
            </a:p>
          </p:txBody>
        </p:sp>
        <p:sp>
          <p:nvSpPr>
            <p:cNvPr id="40980" name="TextBox 45"/>
            <p:cNvSpPr txBox="1">
              <a:spLocks noChangeArrowheads="1"/>
            </p:cNvSpPr>
            <p:nvPr/>
          </p:nvSpPr>
          <p:spPr bwMode="auto">
            <a:xfrm>
              <a:off x="800326" y="5791200"/>
              <a:ext cx="12570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April 2013</a:t>
              </a:r>
            </a:p>
          </p:txBody>
        </p:sp>
        <p:pic>
          <p:nvPicPr>
            <p:cNvPr id="4098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543" y="4061884"/>
              <a:ext cx="1199359" cy="225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81000" y="4038600"/>
            <a:ext cx="3267075" cy="2220913"/>
            <a:chOff x="3657600" y="4179755"/>
            <a:chExt cx="3266794" cy="2221045"/>
          </a:xfrm>
        </p:grpSpPr>
        <p:pic>
          <p:nvPicPr>
            <p:cNvPr id="4097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11" y="4179755"/>
              <a:ext cx="1137283" cy="222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76" name="Group 22"/>
            <p:cNvGrpSpPr>
              <a:grpSpLocks/>
            </p:cNvGrpSpPr>
            <p:nvPr/>
          </p:nvGrpSpPr>
          <p:grpSpPr bwMode="auto">
            <a:xfrm>
              <a:off x="3657600" y="4495801"/>
              <a:ext cx="2200508" cy="1589959"/>
              <a:chOff x="76200" y="4410028"/>
              <a:chExt cx="2438400" cy="171271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6200" y="4409905"/>
                <a:ext cx="2437932" cy="149981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Galaxy S5</a:t>
                </a:r>
              </a:p>
              <a:p>
                <a:pPr marL="285750" indent="-285750">
                  <a:defRPr/>
                </a:pPr>
                <a:r>
                  <a:rPr lang="en-US" sz="1100" b="1" dirty="0"/>
                  <a:t>Android 4.4.2 KitKat</a:t>
                </a:r>
              </a:p>
              <a:p>
                <a:pPr marL="285750" indent="-285750">
                  <a:defRPr/>
                </a:pPr>
                <a:r>
                  <a:rPr lang="en-US" sz="1100" b="1" dirty="0"/>
                  <a:t>(Quad-core Cortex A15 &amp; Quad-core Cortex-A7) or Quad-core Krait 400    (Qualcomm Snapdragon)</a:t>
                </a:r>
              </a:p>
            </p:txBody>
          </p:sp>
          <p:sp>
            <p:nvSpPr>
              <p:cNvPr id="40978" name="TextBox 24"/>
              <p:cNvSpPr txBox="1">
                <a:spLocks noChangeArrowheads="1"/>
              </p:cNvSpPr>
              <p:nvPr/>
            </p:nvSpPr>
            <p:spPr bwMode="auto">
              <a:xfrm>
                <a:off x="810533" y="5791200"/>
                <a:ext cx="1236660" cy="331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rgbClr val="FF6600"/>
                    </a:solidFill>
                  </a:rPr>
                  <a:t>April 2014</a:t>
                </a:r>
              </a:p>
            </p:txBody>
          </p:sp>
        </p:grp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276725" y="3856038"/>
            <a:ext cx="3455988" cy="2455862"/>
            <a:chOff x="4277006" y="3856637"/>
            <a:chExt cx="3456126" cy="2455693"/>
          </a:xfrm>
        </p:grpSpPr>
        <p:grpSp>
          <p:nvGrpSpPr>
            <p:cNvPr id="40971" name="Group 36"/>
            <p:cNvGrpSpPr>
              <a:grpSpLocks/>
            </p:cNvGrpSpPr>
            <p:nvPr/>
          </p:nvGrpSpPr>
          <p:grpSpPr bwMode="auto">
            <a:xfrm>
              <a:off x="4277006" y="4354646"/>
              <a:ext cx="2200508" cy="1589959"/>
              <a:chOff x="76200" y="4410028"/>
              <a:chExt cx="2438400" cy="1712711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6200" y="4410493"/>
                <a:ext cx="2438239" cy="9507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Galaxy S6 Edge</a:t>
                </a:r>
              </a:p>
              <a:p>
                <a:pPr marL="285750" indent="-285750">
                  <a:defRPr/>
                </a:pPr>
                <a:r>
                  <a:rPr lang="en-US" sz="1100" b="1" dirty="0"/>
                  <a:t>Android 5.0 </a:t>
                </a:r>
                <a:r>
                  <a:rPr lang="en-US" sz="1100" b="1" dirty="0" err="1"/>
                  <a:t>Lolipop</a:t>
                </a:r>
                <a:endParaRPr lang="en-US" sz="1100" b="1" dirty="0"/>
              </a:p>
              <a:p>
                <a:pPr marL="285750" indent="-285750">
                  <a:defRPr/>
                </a:pPr>
                <a:r>
                  <a:rPr lang="en-US" sz="1100" b="1" dirty="0"/>
                  <a:t>Quad-core Cortex A53 &amp; Quad-core Cortex-A57</a:t>
                </a:r>
              </a:p>
            </p:txBody>
          </p:sp>
          <p:sp>
            <p:nvSpPr>
              <p:cNvPr id="40974" name="TextBox 42"/>
              <p:cNvSpPr txBox="1">
                <a:spLocks noChangeArrowheads="1"/>
              </p:cNvSpPr>
              <p:nvPr/>
            </p:nvSpPr>
            <p:spPr bwMode="auto">
              <a:xfrm>
                <a:off x="736816" y="5791200"/>
                <a:ext cx="1384093" cy="331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Char char="•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ko-KR" sz="1400" b="1">
                    <a:solidFill>
                      <a:srgbClr val="FF6600"/>
                    </a:solidFill>
                  </a:rPr>
                  <a:t>March 2015</a:t>
                </a:r>
              </a:p>
            </p:txBody>
          </p:sp>
        </p:grpSp>
        <p:pic>
          <p:nvPicPr>
            <p:cNvPr id="40972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320" y="3856637"/>
              <a:ext cx="1252812" cy="2455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4 (Sep. 2010) Teardown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51CB80-8B02-4FFD-A2F0-D4BEB038E322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9221" name="Picture 5" descr="C:\Documents and Settings\Taeweon\My Documents\KU\ESCA\teaching\comp427_ES\apple-iphone-4-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219200"/>
            <a:ext cx="48021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66813"/>
            <a:ext cx="4148137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Box 13"/>
          <p:cNvSpPr txBox="1">
            <a:spLocks noChangeArrowheads="1"/>
          </p:cNvSpPr>
          <p:nvPr/>
        </p:nvSpPr>
        <p:spPr bwMode="auto">
          <a:xfrm>
            <a:off x="457200" y="4478338"/>
            <a:ext cx="3429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000"/>
              <a:t>http://news.cnet.com/8301-13924_3-20006904-64.html </a:t>
            </a:r>
          </a:p>
        </p:txBody>
      </p:sp>
      <p:sp>
        <p:nvSpPr>
          <p:cNvPr id="41991" name="TextBox 13"/>
          <p:cNvSpPr txBox="1">
            <a:spLocks noChangeArrowheads="1"/>
          </p:cNvSpPr>
          <p:nvPr/>
        </p:nvSpPr>
        <p:spPr bwMode="auto">
          <a:xfrm>
            <a:off x="5334000" y="973138"/>
            <a:ext cx="3657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000"/>
              <a:t>http://www.ifixit.com/Teardown/iPhone-4-Teardown/3130/1</a:t>
            </a:r>
          </a:p>
        </p:txBody>
      </p:sp>
      <p:pic>
        <p:nvPicPr>
          <p:cNvPr id="9224" name="Picture 8" descr="C:\Documents and Settings\Taeweon\My Documents\KU\ESCA\teaching\comp427_ES\iphone_4_anten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343400"/>
            <a:ext cx="2506663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Box 13"/>
          <p:cNvSpPr txBox="1">
            <a:spLocks noChangeArrowheads="1"/>
          </p:cNvSpPr>
          <p:nvPr/>
        </p:nvSpPr>
        <p:spPr bwMode="auto">
          <a:xfrm>
            <a:off x="152400" y="6353175"/>
            <a:ext cx="7391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200"/>
              <a:t>GSM (Global System for Mobile communications): 2G, 3G, 4G ..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200"/>
              <a:t>UMTS (Universal Mobile Telecommunications Systems): one of 3G technologies being developed into 4G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4881563"/>
            <a:ext cx="1914525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813" y="6096000"/>
            <a:ext cx="4572000" cy="261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50" dirty="0"/>
              <a:t>http://www.pcmag.com/encyclopedia/term/62034/antennagate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4 (Sep. 2010) Teardown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08AE6D-9FE8-4C41-BB0B-4502FBF4488C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04800" y="3276600"/>
            <a:ext cx="8458200" cy="3017838"/>
            <a:chOff x="304800" y="3276600"/>
            <a:chExt cx="8458200" cy="3017588"/>
          </a:xfrm>
        </p:grpSpPr>
        <p:pic>
          <p:nvPicPr>
            <p:cNvPr id="4302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107" y="3276600"/>
              <a:ext cx="7295893" cy="3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024" name="Straight Arrow Connector 11"/>
            <p:cNvCxnSpPr>
              <a:cxnSpLocks noChangeShapeType="1"/>
            </p:cNvCxnSpPr>
            <p:nvPr/>
          </p:nvCxnSpPr>
          <p:spPr bwMode="auto">
            <a:xfrm rot="16200000" flipH="1">
              <a:off x="5524502" y="4533901"/>
              <a:ext cx="609598" cy="533399"/>
            </a:xfrm>
            <a:prstGeom prst="straightConnector1">
              <a:avLst/>
            </a:prstGeom>
            <a:noFill/>
            <a:ln w="31750" algn="ctr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25" name="TextBox 9"/>
            <p:cNvSpPr txBox="1">
              <a:spLocks noChangeArrowheads="1"/>
            </p:cNvSpPr>
            <p:nvPr/>
          </p:nvSpPr>
          <p:spPr bwMode="auto">
            <a:xfrm>
              <a:off x="3048000" y="4038537"/>
              <a:ext cx="2971800" cy="738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A4 Processor (ARM Cortex A8) designed by Apple manufactured by Samsung</a:t>
              </a:r>
            </a:p>
          </p:txBody>
        </p:sp>
        <p:sp>
          <p:nvSpPr>
            <p:cNvPr id="43026" name="TextBox 26"/>
            <p:cNvSpPr txBox="1">
              <a:spLocks noChangeArrowheads="1"/>
            </p:cNvSpPr>
            <p:nvPr/>
          </p:nvSpPr>
          <p:spPr bwMode="auto">
            <a:xfrm>
              <a:off x="304800" y="4648200"/>
              <a:ext cx="1143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GSM and more</a:t>
              </a:r>
            </a:p>
          </p:txBody>
        </p:sp>
        <p:cxnSp>
          <p:nvCxnSpPr>
            <p:cNvPr id="43027" name="Straight Arrow Connector 27"/>
            <p:cNvCxnSpPr>
              <a:cxnSpLocks noChangeShapeType="1"/>
            </p:cNvCxnSpPr>
            <p:nvPr/>
          </p:nvCxnSpPr>
          <p:spPr bwMode="auto">
            <a:xfrm>
              <a:off x="1219200" y="5029202"/>
              <a:ext cx="609600" cy="228598"/>
            </a:xfrm>
            <a:prstGeom prst="straightConnector1">
              <a:avLst/>
            </a:prstGeom>
            <a:noFill/>
            <a:ln w="31750" algn="ctr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013" name="TextBox 13"/>
          <p:cNvSpPr txBox="1">
            <a:spLocks noChangeArrowheads="1"/>
          </p:cNvSpPr>
          <p:nvPr/>
        </p:nvSpPr>
        <p:spPr bwMode="auto">
          <a:xfrm>
            <a:off x="457200" y="6477000"/>
            <a:ext cx="3810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200"/>
              <a:t>GSM (Global System for Mobile communications): 3G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04800" y="606425"/>
            <a:ext cx="7181850" cy="3432175"/>
            <a:chOff x="304800" y="606623"/>
            <a:chExt cx="7181850" cy="3431977"/>
          </a:xfrm>
        </p:grpSpPr>
        <p:pic>
          <p:nvPicPr>
            <p:cNvPr id="430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057582"/>
              <a:ext cx="7105650" cy="298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7" name="TextBox 14"/>
            <p:cNvSpPr txBox="1">
              <a:spLocks noChangeArrowheads="1"/>
            </p:cNvSpPr>
            <p:nvPr/>
          </p:nvSpPr>
          <p:spPr bwMode="auto">
            <a:xfrm>
              <a:off x="4038601" y="3058180"/>
              <a:ext cx="22859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Samsung flash memory (32GB): K9PFG08</a:t>
              </a:r>
            </a:p>
          </p:txBody>
        </p:sp>
        <p:cxnSp>
          <p:nvCxnSpPr>
            <p:cNvPr id="43018" name="Straight Arrow Connector 16"/>
            <p:cNvCxnSpPr>
              <a:cxnSpLocks noChangeShapeType="1"/>
              <a:stCxn id="43017" idx="0"/>
            </p:cNvCxnSpPr>
            <p:nvPr/>
          </p:nvCxnSpPr>
          <p:spPr bwMode="auto">
            <a:xfrm rot="16200000" flipV="1">
              <a:off x="4643111" y="2519690"/>
              <a:ext cx="1000779" cy="76202"/>
            </a:xfrm>
            <a:prstGeom prst="straightConnector1">
              <a:avLst/>
            </a:prstGeom>
            <a:noFill/>
            <a:ln w="31750" algn="ctr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19" name="TextBox 18"/>
            <p:cNvSpPr txBox="1">
              <a:spLocks noChangeArrowheads="1"/>
            </p:cNvSpPr>
            <p:nvPr/>
          </p:nvSpPr>
          <p:spPr bwMode="auto">
            <a:xfrm>
              <a:off x="2209800" y="2667000"/>
              <a:ext cx="2819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Audio Codec (Cirrus Logic)</a:t>
              </a:r>
            </a:p>
          </p:txBody>
        </p:sp>
        <p:cxnSp>
          <p:nvCxnSpPr>
            <p:cNvPr id="43020" name="Straight Arrow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3195311" y="2062492"/>
              <a:ext cx="924580" cy="304797"/>
            </a:xfrm>
            <a:prstGeom prst="straightConnector1">
              <a:avLst/>
            </a:prstGeom>
            <a:noFill/>
            <a:ln w="31750" algn="ctr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21" name="TextBox 23"/>
            <p:cNvSpPr txBox="1">
              <a:spLocks noChangeArrowheads="1"/>
            </p:cNvSpPr>
            <p:nvPr/>
          </p:nvSpPr>
          <p:spPr bwMode="auto">
            <a:xfrm>
              <a:off x="304800" y="606623"/>
              <a:ext cx="19812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C00000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Char char="•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ko-KR" sz="1400" b="1">
                  <a:solidFill>
                    <a:srgbClr val="FF6600"/>
                  </a:solidFill>
                </a:rPr>
                <a:t>512MB Mobile DDR</a:t>
              </a:r>
            </a:p>
          </p:txBody>
        </p:sp>
        <p:cxnSp>
          <p:nvCxnSpPr>
            <p:cNvPr id="43022" name="Straight Arrow Connector 24"/>
            <p:cNvCxnSpPr>
              <a:cxnSpLocks noChangeShapeType="1"/>
            </p:cNvCxnSpPr>
            <p:nvPr/>
          </p:nvCxnSpPr>
          <p:spPr bwMode="auto">
            <a:xfrm rot="16200000" flipH="1">
              <a:off x="1257300" y="1181101"/>
              <a:ext cx="685801" cy="152397"/>
            </a:xfrm>
            <a:prstGeom prst="straightConnector1">
              <a:avLst/>
            </a:prstGeom>
            <a:noFill/>
            <a:ln w="31750" algn="ctr">
              <a:solidFill>
                <a:srgbClr val="FF66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2971800"/>
            <a:ext cx="19065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4 (Sep. 2010) Teardown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800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1800" b="1">
                <a:solidFill>
                  <a:srgbClr val="FF6600"/>
                </a:solidFill>
                <a:ea typeface="Gulim" panose="020B0600000101010101" pitchFamily="50" charset="-127"/>
              </a:rPr>
              <a:t>Accelerometer</a:t>
            </a:r>
            <a:r>
              <a:rPr lang="en-US" altLang="ko-KR" sz="1800">
                <a:ea typeface="Gulim" panose="020B0600000101010101" pitchFamily="50" charset="-127"/>
              </a:rPr>
              <a:t> detects when the user has rotated the device from portrait to landscape, then automatically changes the contents of the display accordingly</a:t>
            </a:r>
          </a:p>
          <a:p>
            <a:pPr>
              <a:lnSpc>
                <a:spcPct val="90000"/>
              </a:lnSpc>
            </a:pPr>
            <a:endParaRPr lang="en-US" altLang="ko-KR" sz="1800">
              <a:ea typeface="Gulim" panose="020B0600000101010101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800" b="1">
                <a:solidFill>
                  <a:srgbClr val="FF6600"/>
                </a:solidFill>
                <a:ea typeface="Gulim" panose="020B0600000101010101" pitchFamily="50" charset="-127"/>
              </a:rPr>
              <a:t>Proximity sensor </a:t>
            </a:r>
            <a:r>
              <a:rPr lang="en-US" altLang="ko-KR" sz="1800">
                <a:ea typeface="Gulim" panose="020B0600000101010101" pitchFamily="50" charset="-127"/>
              </a:rPr>
              <a:t>detects when you lift iPhone to your ear and immediately turns off the display to save power and prevent inadvertent touches until iPhone is moved away</a:t>
            </a:r>
          </a:p>
          <a:p>
            <a:pPr>
              <a:lnSpc>
                <a:spcPct val="90000"/>
              </a:lnSpc>
            </a:pPr>
            <a:endParaRPr lang="en-US" altLang="ko-KR" sz="1800">
              <a:ea typeface="Gulim" panose="020B0600000101010101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800" b="1">
                <a:solidFill>
                  <a:srgbClr val="FF6600"/>
                </a:solidFill>
                <a:ea typeface="Gulim" panose="020B0600000101010101" pitchFamily="50" charset="-127"/>
              </a:rPr>
              <a:t>Ambient light sensor </a:t>
            </a:r>
            <a:r>
              <a:rPr lang="en-US" altLang="ko-KR" sz="1800">
                <a:ea typeface="Gulim" panose="020B0600000101010101" pitchFamily="50" charset="-127"/>
              </a:rPr>
              <a:t>automatically adjusts the display’s brightness to the appropriate level for the current ambient light, enhancing the user experience and saving power at the same time</a:t>
            </a:r>
          </a:p>
          <a:p>
            <a:pPr>
              <a:lnSpc>
                <a:spcPct val="90000"/>
              </a:lnSpc>
            </a:pPr>
            <a:endParaRPr lang="en-US" altLang="ko-KR" sz="1800">
              <a:ea typeface="Gulim" panose="020B0600000101010101" pitchFamily="50" charset="-127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1A717B-FFF3-412A-9D31-77CE555E7C85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44037" name="Picture 2" descr="C:\Documents and Settings\Taeweon\My Documents\KU\ESCA\teaching\comp427_ES\iphone4_teardown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4300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3" descr="C:\Documents and Settings\Taeweon\My Documents\KU\ESCA\teaching\comp427_ES\iphone4_proximity_sens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76600"/>
            <a:ext cx="14890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4" descr="C:\Documents and Settings\Taeweon\My Documents\KU\ESCA\teaching\comp427_ES\iphone4_proximity_light_senso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800600"/>
            <a:ext cx="32146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147763"/>
            <a:ext cx="75628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638550"/>
            <a:ext cx="75914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5 (Sep. 2012) Teardown</a:t>
            </a:r>
          </a:p>
        </p:txBody>
      </p:sp>
      <p:sp>
        <p:nvSpPr>
          <p:cNvPr id="4506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1FBC1F-3566-4278-BFED-1A9978F1642A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152400" y="6477000"/>
            <a:ext cx="594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http://www.ifixit.com/Teardown/iPhone+5+Teardown/10525/2</a:t>
            </a:r>
          </a:p>
        </p:txBody>
      </p:sp>
      <p:cxnSp>
        <p:nvCxnSpPr>
          <p:cNvPr id="45063" name="Straight Arrow Connector 11"/>
          <p:cNvCxnSpPr>
            <a:cxnSpLocks noChangeShapeType="1"/>
          </p:cNvCxnSpPr>
          <p:nvPr/>
        </p:nvCxnSpPr>
        <p:spPr bwMode="auto">
          <a:xfrm>
            <a:off x="3733800" y="4572000"/>
            <a:ext cx="228600" cy="3048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4" name="TextBox 9"/>
          <p:cNvSpPr txBox="1">
            <a:spLocks noChangeArrowheads="1"/>
          </p:cNvSpPr>
          <p:nvPr/>
        </p:nvSpPr>
        <p:spPr bwMode="auto">
          <a:xfrm>
            <a:off x="2667000" y="4310063"/>
            <a:ext cx="281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16GB NAND Flash from Hynix</a:t>
            </a:r>
          </a:p>
        </p:txBody>
      </p:sp>
      <p:sp>
        <p:nvSpPr>
          <p:cNvPr id="45065" name="TextBox 9"/>
          <p:cNvSpPr txBox="1">
            <a:spLocks noChangeArrowheads="1"/>
          </p:cNvSpPr>
          <p:nvPr/>
        </p:nvSpPr>
        <p:spPr bwMode="auto">
          <a:xfrm>
            <a:off x="228600" y="5638800"/>
            <a:ext cx="1752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3-axis gyroscope</a:t>
            </a:r>
          </a:p>
        </p:txBody>
      </p:sp>
      <p:cxnSp>
        <p:nvCxnSpPr>
          <p:cNvPr id="45066" name="Straight Arrow Connector 11"/>
          <p:cNvCxnSpPr>
            <a:cxnSpLocks noChangeShapeType="1"/>
          </p:cNvCxnSpPr>
          <p:nvPr/>
        </p:nvCxnSpPr>
        <p:spPr bwMode="auto">
          <a:xfrm flipV="1">
            <a:off x="1905000" y="4953000"/>
            <a:ext cx="1066800" cy="153988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7" name="TextBox 9"/>
          <p:cNvSpPr txBox="1">
            <a:spLocks noChangeArrowheads="1"/>
          </p:cNvSpPr>
          <p:nvPr/>
        </p:nvSpPr>
        <p:spPr bwMode="auto">
          <a:xfrm>
            <a:off x="381000" y="4953000"/>
            <a:ext cx="160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Wi-Fi module</a:t>
            </a:r>
          </a:p>
        </p:txBody>
      </p:sp>
      <p:sp>
        <p:nvSpPr>
          <p:cNvPr id="45068" name="TextBox 14"/>
          <p:cNvSpPr txBox="1">
            <a:spLocks noChangeArrowheads="1"/>
          </p:cNvSpPr>
          <p:nvPr/>
        </p:nvSpPr>
        <p:spPr bwMode="auto">
          <a:xfrm>
            <a:off x="2057400" y="2947988"/>
            <a:ext cx="4114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A6 application processor, based off the ARMv7 ISA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1GB Elpida LP (Low Power) DDR2 integrated according to Chipworks</a:t>
            </a:r>
          </a:p>
        </p:txBody>
      </p:sp>
      <p:cxnSp>
        <p:nvCxnSpPr>
          <p:cNvPr id="45069" name="Straight Arrow Connector 16"/>
          <p:cNvCxnSpPr>
            <a:cxnSpLocks noChangeShapeType="1"/>
          </p:cNvCxnSpPr>
          <p:nvPr/>
        </p:nvCxnSpPr>
        <p:spPr bwMode="auto">
          <a:xfrm flipV="1">
            <a:off x="1600200" y="2133600"/>
            <a:ext cx="1371600" cy="3048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0" name="Straight Arrow Connector 16"/>
          <p:cNvCxnSpPr>
            <a:cxnSpLocks noChangeShapeType="1"/>
          </p:cNvCxnSpPr>
          <p:nvPr/>
        </p:nvCxnSpPr>
        <p:spPr bwMode="auto">
          <a:xfrm flipV="1">
            <a:off x="3352800" y="2362200"/>
            <a:ext cx="381000" cy="6096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1" name="Straight Arrow Connector 11"/>
          <p:cNvCxnSpPr>
            <a:cxnSpLocks noChangeShapeType="1"/>
          </p:cNvCxnSpPr>
          <p:nvPr/>
        </p:nvCxnSpPr>
        <p:spPr bwMode="auto">
          <a:xfrm flipV="1">
            <a:off x="1981200" y="5942013"/>
            <a:ext cx="914400" cy="1587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2" name="TextBox 9"/>
          <p:cNvSpPr txBox="1">
            <a:spLocks noChangeArrowheads="1"/>
          </p:cNvSpPr>
          <p:nvPr/>
        </p:nvSpPr>
        <p:spPr bwMode="auto">
          <a:xfrm>
            <a:off x="228600" y="2057400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Touchscreen controller</a:t>
            </a:r>
          </a:p>
        </p:txBody>
      </p:sp>
      <p:cxnSp>
        <p:nvCxnSpPr>
          <p:cNvPr id="45073" name="Straight Arrow Connector 16"/>
          <p:cNvCxnSpPr>
            <a:cxnSpLocks noChangeShapeType="1"/>
          </p:cNvCxnSpPr>
          <p:nvPr/>
        </p:nvCxnSpPr>
        <p:spPr bwMode="auto">
          <a:xfrm>
            <a:off x="1524000" y="1905000"/>
            <a:ext cx="1143000" cy="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4" name="TextBox 9"/>
          <p:cNvSpPr txBox="1">
            <a:spLocks noChangeArrowheads="1"/>
          </p:cNvSpPr>
          <p:nvPr/>
        </p:nvSpPr>
        <p:spPr bwMode="auto">
          <a:xfrm>
            <a:off x="152400" y="15240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Accelerometer</a:t>
            </a:r>
          </a:p>
        </p:txBody>
      </p:sp>
      <p:cxnSp>
        <p:nvCxnSpPr>
          <p:cNvPr id="45075" name="Straight Arrow Connector 16"/>
          <p:cNvCxnSpPr>
            <a:cxnSpLocks noChangeShapeType="1"/>
          </p:cNvCxnSpPr>
          <p:nvPr/>
        </p:nvCxnSpPr>
        <p:spPr bwMode="auto">
          <a:xfrm flipV="1">
            <a:off x="6629400" y="2057400"/>
            <a:ext cx="0" cy="9906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6" name="TextBox 9"/>
          <p:cNvSpPr txBox="1">
            <a:spLocks noChangeArrowheads="1"/>
          </p:cNvSpPr>
          <p:nvPr/>
        </p:nvSpPr>
        <p:spPr bwMode="auto">
          <a:xfrm>
            <a:off x="6019800" y="31242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LTE modem</a:t>
            </a:r>
          </a:p>
        </p:txBody>
      </p:sp>
      <p:pic>
        <p:nvPicPr>
          <p:cNvPr id="45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48000"/>
            <a:ext cx="1674813" cy="1409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5S (Sep. 2013)</a:t>
            </a:r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First smartphone with 64-bit ARM</a:t>
            </a:r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F8FEC31-F0EE-4F53-9E72-F8CE1A3802FF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6246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2075"/>
            <a:ext cx="6510338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5"/>
          <p:cNvSpPr>
            <a:spLocks noChangeArrowheads="1"/>
          </p:cNvSpPr>
          <p:nvPr/>
        </p:nvSpPr>
        <p:spPr bwMode="auto">
          <a:xfrm>
            <a:off x="41275" y="6459538"/>
            <a:ext cx="4572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/>
              <a:t>https://www.ifixit.com/Teardown/iPhone+5s+Teardown/17383</a:t>
            </a:r>
          </a:p>
        </p:txBody>
      </p:sp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304800" y="5334000"/>
            <a:ext cx="4329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>
                <a:solidFill>
                  <a:srgbClr val="FF6600"/>
                </a:solidFill>
              </a:rPr>
              <a:t>A7: Apple-designed 64-bit (ARMv8-A) dual-core CPU</a:t>
            </a:r>
          </a:p>
        </p:txBody>
      </p:sp>
      <p:sp>
        <p:nvSpPr>
          <p:cNvPr id="62472" name="Rectangle 7"/>
          <p:cNvSpPr>
            <a:spLocks noChangeArrowheads="1"/>
          </p:cNvSpPr>
          <p:nvPr/>
        </p:nvSpPr>
        <p:spPr bwMode="auto">
          <a:xfrm>
            <a:off x="5156200" y="6477000"/>
            <a:ext cx="2387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/>
              <a:t>https://en.wikipedia.org/wiki/Apple_A7</a:t>
            </a:r>
          </a:p>
        </p:txBody>
      </p:sp>
    </p:spTree>
    <p:extLst>
      <p:ext uri="{BB962C8B-B14F-4D97-AF65-F5344CB8AC3E}">
        <p14:creationId xmlns:p14="http://schemas.microsoft.com/office/powerpoint/2010/main" val="245959940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76325"/>
            <a:ext cx="6096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94000"/>
            <a:ext cx="60960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7 (Sep. 2016) Teardown</a:t>
            </a:r>
          </a:p>
        </p:txBody>
      </p:sp>
      <p:sp>
        <p:nvSpPr>
          <p:cNvPr id="4608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27DC25A-6DEE-4013-BDC5-B57A83DEC994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152400" y="6477000"/>
            <a:ext cx="594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https://www.ifixit.com/Teardown/iPhone+7+Teardown/67382</a:t>
            </a:r>
          </a:p>
        </p:txBody>
      </p:sp>
      <p:cxnSp>
        <p:nvCxnSpPr>
          <p:cNvPr id="46087" name="Straight Arrow Connector 11"/>
          <p:cNvCxnSpPr>
            <a:cxnSpLocks noChangeShapeType="1"/>
          </p:cNvCxnSpPr>
          <p:nvPr/>
        </p:nvCxnSpPr>
        <p:spPr bwMode="auto">
          <a:xfrm flipV="1">
            <a:off x="4876800" y="3852863"/>
            <a:ext cx="304800" cy="6096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3657600" y="4475163"/>
            <a:ext cx="2062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32GB NAND Flash from SK Hynix</a:t>
            </a:r>
          </a:p>
        </p:txBody>
      </p:sp>
      <p:sp>
        <p:nvSpPr>
          <p:cNvPr id="46089" name="TextBox 9"/>
          <p:cNvSpPr txBox="1">
            <a:spLocks noChangeArrowheads="1"/>
          </p:cNvSpPr>
          <p:nvPr/>
        </p:nvSpPr>
        <p:spPr bwMode="auto">
          <a:xfrm>
            <a:off x="5795963" y="5778500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Barometric Pressure Sensor</a:t>
            </a:r>
          </a:p>
        </p:txBody>
      </p:sp>
      <p:cxnSp>
        <p:nvCxnSpPr>
          <p:cNvPr id="46090" name="Straight Arrow Connector 11"/>
          <p:cNvCxnSpPr>
            <a:cxnSpLocks noChangeShapeType="1"/>
          </p:cNvCxnSpPr>
          <p:nvPr/>
        </p:nvCxnSpPr>
        <p:spPr bwMode="auto">
          <a:xfrm flipH="1">
            <a:off x="8305800" y="2630488"/>
            <a:ext cx="228600" cy="265112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1" name="TextBox 9"/>
          <p:cNvSpPr txBox="1">
            <a:spLocks noChangeArrowheads="1"/>
          </p:cNvSpPr>
          <p:nvPr/>
        </p:nvSpPr>
        <p:spPr bwMode="auto">
          <a:xfrm>
            <a:off x="7620000" y="23336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Wi-Fi module</a:t>
            </a:r>
          </a:p>
        </p:txBody>
      </p:sp>
      <p:sp>
        <p:nvSpPr>
          <p:cNvPr id="46092" name="TextBox 14"/>
          <p:cNvSpPr txBox="1">
            <a:spLocks noChangeArrowheads="1"/>
          </p:cNvSpPr>
          <p:nvPr/>
        </p:nvSpPr>
        <p:spPr bwMode="auto">
          <a:xfrm>
            <a:off x="144463" y="1093788"/>
            <a:ext cx="29035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A10 Fusion application processor, based off the ARMv8 ISA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2GB Samsung LPDDR4</a:t>
            </a:r>
          </a:p>
        </p:txBody>
      </p:sp>
      <p:cxnSp>
        <p:nvCxnSpPr>
          <p:cNvPr id="46093" name="Straight Arrow Connector 16"/>
          <p:cNvCxnSpPr>
            <a:cxnSpLocks noChangeShapeType="1"/>
          </p:cNvCxnSpPr>
          <p:nvPr/>
        </p:nvCxnSpPr>
        <p:spPr bwMode="auto">
          <a:xfrm>
            <a:off x="2438400" y="1676400"/>
            <a:ext cx="838200" cy="381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4" name="Straight Arrow Connector 11"/>
          <p:cNvCxnSpPr>
            <a:cxnSpLocks noChangeShapeType="1"/>
          </p:cNvCxnSpPr>
          <p:nvPr/>
        </p:nvCxnSpPr>
        <p:spPr bwMode="auto">
          <a:xfrm flipV="1">
            <a:off x="7467600" y="3948113"/>
            <a:ext cx="76200" cy="51435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5" name="TextBox 9"/>
          <p:cNvSpPr txBox="1">
            <a:spLocks noChangeArrowheads="1"/>
          </p:cNvSpPr>
          <p:nvPr/>
        </p:nvSpPr>
        <p:spPr bwMode="auto">
          <a:xfrm>
            <a:off x="6477000" y="4506913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NFC Controller</a:t>
            </a:r>
          </a:p>
        </p:txBody>
      </p:sp>
      <p:cxnSp>
        <p:nvCxnSpPr>
          <p:cNvPr id="46096" name="Straight Arrow Connector 11"/>
          <p:cNvCxnSpPr>
            <a:cxnSpLocks noChangeShapeType="1"/>
          </p:cNvCxnSpPr>
          <p:nvPr/>
        </p:nvCxnSpPr>
        <p:spPr bwMode="auto">
          <a:xfrm>
            <a:off x="7391400" y="6019800"/>
            <a:ext cx="1066800" cy="20638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304800" y="5334000"/>
            <a:ext cx="4100513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FF6600"/>
                </a:solidFill>
              </a:rPr>
              <a:t>A10: Apple-designed Quad-core </a:t>
            </a:r>
            <a:r>
              <a:rPr lang="en-US" altLang="ko-KR" dirty="0" err="1">
                <a:solidFill>
                  <a:srgbClr val="FF6600"/>
                </a:solidFill>
              </a:rPr>
              <a:t>SoC</a:t>
            </a:r>
            <a:endParaRPr lang="en-US" altLang="ko-KR" dirty="0">
              <a:solidFill>
                <a:srgbClr val="FF66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3.3 billion transistors with TSMC 16nm </a:t>
            </a:r>
            <a:r>
              <a:rPr lang="en-US" altLang="ko-KR" dirty="0" err="1"/>
              <a:t>FinFET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Two 2.34GHz ARMv8-A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Two energy-efficient 64-bit cores</a:t>
            </a:r>
            <a:endParaRPr lang="ko-KR" altLang="en-US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A12 Bionic (2018)</a:t>
            </a:r>
          </a:p>
        </p:txBody>
      </p:sp>
      <p:pic>
        <p:nvPicPr>
          <p:cNvPr id="2050" name="Picture 2" descr="Apple A12 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68" y="1219200"/>
            <a:ext cx="5102578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6367790"/>
            <a:ext cx="647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https://www.eetimes.com/putting-ai-into-the-edge-is-a-no-brainer-and-heres-why/#</a:t>
            </a: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DAE341F7-C9CE-40F8-BAF5-3BC67C74B7D3}"/>
              </a:ext>
            </a:extLst>
          </p:cNvPr>
          <p:cNvSpPr/>
          <p:nvPr/>
        </p:nvSpPr>
        <p:spPr bwMode="auto">
          <a:xfrm>
            <a:off x="4191000" y="3657600"/>
            <a:ext cx="1143000" cy="1600200"/>
          </a:xfrm>
          <a:prstGeom prst="roundRect">
            <a:avLst/>
          </a:prstGeom>
          <a:solidFill>
            <a:srgbClr val="FFFF00">
              <a:alpha val="20000"/>
            </a:srgbClr>
          </a:solidFill>
          <a:ln w="12700" cap="flat" cmpd="sng" algn="ctr">
            <a:solidFill>
              <a:srgbClr val="FFF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9A880FF-E90D-4221-AD75-B256C361F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98899"/>
            <a:ext cx="3539068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305DB-47F2-4B6B-B0DE-1C199515BE79}"/>
              </a:ext>
            </a:extLst>
          </p:cNvPr>
          <p:cNvSpPr txBox="1"/>
          <p:nvPr/>
        </p:nvSpPr>
        <p:spPr>
          <a:xfrm>
            <a:off x="152400" y="6498525"/>
            <a:ext cx="55110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/>
              <a:t>https://www.ifixit.com/Teardown/iPhone+XS+and+XS+Max+Teardown/113021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810000" cy="3048000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lnSpc>
                <a:spcPct val="120000"/>
              </a:lnSpc>
              <a:buFontTx/>
              <a:buChar char="•"/>
            </a:pPr>
            <a:r>
              <a:rPr lang="en-US" sz="2800" dirty="0"/>
              <a:t>Armv8.3-A</a:t>
            </a:r>
          </a:p>
          <a:p>
            <a:pPr marL="742950" lvl="2" indent="-342900">
              <a:lnSpc>
                <a:spcPct val="120000"/>
              </a:lnSpc>
            </a:pPr>
            <a:r>
              <a:rPr lang="en-US" sz="2400" dirty="0"/>
              <a:t>6 (2+4) cores based on </a:t>
            </a:r>
            <a:r>
              <a:rPr lang="en-US" sz="2400" dirty="0" err="1"/>
              <a:t>Big.LITTLE</a:t>
            </a:r>
            <a:r>
              <a:rPr lang="en-US" sz="2400" dirty="0"/>
              <a:t> </a:t>
            </a:r>
          </a:p>
          <a:p>
            <a:pPr marL="342900" lvl="1" indent="-342900">
              <a:lnSpc>
                <a:spcPct val="120000"/>
              </a:lnSpc>
              <a:buFontTx/>
              <a:buChar char="•"/>
            </a:pPr>
            <a:r>
              <a:rPr lang="en-US" sz="2800" dirty="0"/>
              <a:t>7 billion transistors</a:t>
            </a:r>
          </a:p>
          <a:p>
            <a:pPr marL="342900" lvl="1" indent="-342900">
              <a:lnSpc>
                <a:spcPct val="120000"/>
              </a:lnSpc>
              <a:buFontTx/>
              <a:buChar char="•"/>
            </a:pPr>
            <a:r>
              <a:rPr lang="en-US" sz="2800" dirty="0"/>
              <a:t>7nm technology</a:t>
            </a:r>
          </a:p>
          <a:p>
            <a:pPr>
              <a:lnSpc>
                <a:spcPct val="120000"/>
              </a:lnSpc>
            </a:pPr>
            <a:r>
              <a:rPr lang="en-US" dirty="0"/>
              <a:t>NPU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5 TOPS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7% chip area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Roughly $5.10</a:t>
            </a:r>
          </a:p>
        </p:txBody>
      </p:sp>
    </p:spTree>
    <p:extLst>
      <p:ext uri="{BB962C8B-B14F-4D97-AF65-F5344CB8AC3E}">
        <p14:creationId xmlns:p14="http://schemas.microsoft.com/office/powerpoint/2010/main" val="161650940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A9BF-71EA-7E87-F257-A6F7A093A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19A1282-4D99-E597-F4A3-3A7C45D9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Objective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95CE1FF5-52DA-22CE-15C7-02F569F1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79248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Understanding of computer systems through hands-on labs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  <a:ea typeface="Gulim" panose="020B0600000101010101" pitchFamily="50" charset="-127"/>
              </a:rPr>
              <a:t>Software</a:t>
            </a:r>
            <a:r>
              <a:rPr lang="en-US" altLang="ko-KR" dirty="0">
                <a:ea typeface="Gulim" panose="020B0600000101010101" pitchFamily="50" charset="-127"/>
              </a:rPr>
              <a:t> (ARM assembly &amp; C) programming with Cortex-A9 based system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Basic ARM programming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Programming for I/O devices (GPIO, Timer &amp; UART) 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Interrupts &amp; Exceptions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Cache &amp; TLB manipulation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TEE (Trusted Execution Environment) with </a:t>
            </a:r>
            <a:r>
              <a:rPr lang="en-US" altLang="ko-KR" dirty="0" err="1">
                <a:ea typeface="Gulim" panose="020B0600000101010101" pitchFamily="50" charset="-127"/>
              </a:rPr>
              <a:t>TrustZone</a:t>
            </a:r>
            <a:endParaRPr lang="en-US" altLang="ko-KR" dirty="0">
              <a:ea typeface="Gulim" panose="020B0600000101010101" pitchFamily="50" charset="-127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ea typeface="Gulim" panose="020B0600000101010101" pitchFamily="50" charset="-127"/>
              </a:rPr>
              <a:t>Hardware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ea typeface="Gulim" panose="020B0600000101010101" pitchFamily="50" charset="-127"/>
              </a:rPr>
              <a:t> (Peripherals: GPIO and ?) design and integration into Cortex-A9 based system</a:t>
            </a:r>
          </a:p>
          <a:p>
            <a:pPr lvl="1">
              <a:lnSpc>
                <a:spcPct val="120000"/>
              </a:lnSpc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 lvl="1">
              <a:lnSpc>
                <a:spcPct val="120000"/>
              </a:lnSpc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>
              <a:ea typeface="Gulim" panose="020B0600000101010101" pitchFamily="50" charset="-127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ECE077B8-05DC-4501-0D60-188916A4D4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A14C47-352B-47E7-B987-C228901BD023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6887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C3D-B47A-64E1-143B-8B97DE40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Die Rendering </a:t>
            </a:r>
            <a:r>
              <a:rPr lang="en-US" sz="2800" dirty="0">
                <a:solidFill>
                  <a:srgbClr val="FF6600"/>
                </a:solidFill>
              </a:rPr>
              <a:t>Assumption</a:t>
            </a:r>
            <a:r>
              <a:rPr lang="en-US" sz="2800" dirty="0"/>
              <a:t> from </a:t>
            </a:r>
            <a:r>
              <a:rPr lang="en-US" sz="2800" dirty="0" err="1"/>
              <a:t>Skyjuice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- A16 Bionic </a:t>
            </a:r>
            <a:r>
              <a:rPr lang="en-US" sz="2800" dirty="0">
                <a:solidFill>
                  <a:srgbClr val="FF6600"/>
                </a:solidFill>
              </a:rPr>
              <a:t>vs</a:t>
            </a:r>
            <a:r>
              <a:rPr lang="en-US" sz="2800" dirty="0"/>
              <a:t> A15 Bionic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0AD91-A978-76E0-808C-A3A7FCD1D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7EFAEC-F44C-4B79-AB4E-34E81FBDEC3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291D13-BE10-1385-EA84-D75E2A858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73990" cy="457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83ACB-7CAD-969E-C591-00576CDAD12E}"/>
              </a:ext>
            </a:extLst>
          </p:cNvPr>
          <p:cNvSpPr txBox="1"/>
          <p:nvPr/>
        </p:nvSpPr>
        <p:spPr>
          <a:xfrm>
            <a:off x="38100" y="650628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https://www.angstronomics.com/p/apple-a16-die-analysis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7A2D4-5D4F-15D8-D82D-9AFFF3EC4077}"/>
              </a:ext>
            </a:extLst>
          </p:cNvPr>
          <p:cNvSpPr txBox="1"/>
          <p:nvPr/>
        </p:nvSpPr>
        <p:spPr>
          <a:xfrm>
            <a:off x="5029200" y="6197795"/>
            <a:ext cx="244810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Everest: High-performance core,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Sawtooth: energy-efficient core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SLC: System Level 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9E1B8-BC83-9052-D7A8-F67951537228}"/>
              </a:ext>
            </a:extLst>
          </p:cNvPr>
          <p:cNvSpPr txBox="1"/>
          <p:nvPr/>
        </p:nvSpPr>
        <p:spPr>
          <a:xfrm>
            <a:off x="30429" y="2336899"/>
            <a:ext cx="14858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6600"/>
                </a:solidFill>
              </a:rPr>
              <a:t>(iPhone 14)</a:t>
            </a:r>
          </a:p>
          <a:p>
            <a:r>
              <a:rPr lang="en-US" sz="1600" b="1" dirty="0">
                <a:solidFill>
                  <a:srgbClr val="FF6600"/>
                </a:solidFill>
              </a:rPr>
              <a:t>A16 Bionic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FF"/>
                </a:solidFill>
              </a:rPr>
              <a:t>Sep.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16B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6600"/>
                </a:solidFill>
              </a:rPr>
              <a:t>Armv8.6-A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6 cores (2 performance + 4 efficiency)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16MB L2 for Everest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4MB L2 for Sawtooth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24MB SLC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3E856-8E0C-5D03-917E-1816CEC4F501}"/>
              </a:ext>
            </a:extLst>
          </p:cNvPr>
          <p:cNvSpPr txBox="1"/>
          <p:nvPr/>
        </p:nvSpPr>
        <p:spPr>
          <a:xfrm>
            <a:off x="7557333" y="2286000"/>
            <a:ext cx="1584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6600"/>
                </a:solidFill>
              </a:rPr>
              <a:t>(iPhone 13)</a:t>
            </a:r>
          </a:p>
          <a:p>
            <a:r>
              <a:rPr lang="en-US" sz="1600" b="1" dirty="0">
                <a:solidFill>
                  <a:srgbClr val="FF6600"/>
                </a:solidFill>
              </a:rPr>
              <a:t>A15 Bionic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FF"/>
                </a:solidFill>
              </a:rPr>
              <a:t>Sep.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15B transistors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6600"/>
                </a:solidFill>
              </a:rPr>
              <a:t>Armv8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6 Arm cores (2 performance + 4 efficiency)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12MB L2 for Avalanche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4MB L2 for Blizzard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32MB SLC</a:t>
            </a:r>
          </a:p>
          <a:p>
            <a:endParaRPr lang="en-US" sz="1600" b="1" dirty="0">
              <a:solidFill>
                <a:srgbClr val="FF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797E-B027-92BF-A892-E60EE977B4BA}"/>
              </a:ext>
            </a:extLst>
          </p:cNvPr>
          <p:cNvSpPr txBox="1"/>
          <p:nvPr/>
        </p:nvSpPr>
        <p:spPr>
          <a:xfrm>
            <a:off x="42040" y="635087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https://en.wikipedia.org/wiki/Apple_A16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61DF6-AD31-8EC2-EEEC-42038AAB85BF}"/>
              </a:ext>
            </a:extLst>
          </p:cNvPr>
          <p:cNvSpPr txBox="1"/>
          <p:nvPr/>
        </p:nvSpPr>
        <p:spPr>
          <a:xfrm>
            <a:off x="76200" y="6146884"/>
            <a:ext cx="27996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https://en.wikipedia.org/wiki/Apple_A15</a:t>
            </a:r>
          </a:p>
        </p:txBody>
      </p:sp>
    </p:spTree>
    <p:extLst>
      <p:ext uri="{BB962C8B-B14F-4D97-AF65-F5344CB8AC3E}">
        <p14:creationId xmlns:p14="http://schemas.microsoft.com/office/powerpoint/2010/main" val="407896655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Galaxy S3 (May 2012) Teardown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4A9958-AD24-4759-9779-4256F4B953DD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3721100"/>
            <a:ext cx="6248400" cy="2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9" name="Rectangle 4"/>
          <p:cNvSpPr>
            <a:spLocks noChangeArrowheads="1"/>
          </p:cNvSpPr>
          <p:nvPr/>
        </p:nvSpPr>
        <p:spPr bwMode="auto">
          <a:xfrm>
            <a:off x="76200" y="6477000"/>
            <a:ext cx="7543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100"/>
              <a:t>http://www.ifixit.com/Teardown/Samsung-Galaxy-S-III-Teardown/</a:t>
            </a:r>
          </a:p>
        </p:txBody>
      </p:sp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066800"/>
            <a:ext cx="6311900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1" name="TextBox 9"/>
          <p:cNvSpPr txBox="1">
            <a:spLocks noChangeArrowheads="1"/>
          </p:cNvSpPr>
          <p:nvPr/>
        </p:nvSpPr>
        <p:spPr bwMode="auto">
          <a:xfrm>
            <a:off x="4648200" y="2613025"/>
            <a:ext cx="28956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Exynos 4412: Quad-core A9 with 1GB DDR2</a:t>
            </a:r>
          </a:p>
        </p:txBody>
      </p:sp>
      <p:cxnSp>
        <p:nvCxnSpPr>
          <p:cNvPr id="47112" name="Straight Arrow Connector 11"/>
          <p:cNvCxnSpPr>
            <a:cxnSpLocks noChangeShapeType="1"/>
            <a:stCxn id="47111" idx="1"/>
          </p:cNvCxnSpPr>
          <p:nvPr/>
        </p:nvCxnSpPr>
        <p:spPr bwMode="auto">
          <a:xfrm flipH="1">
            <a:off x="4419600" y="2874963"/>
            <a:ext cx="228600" cy="119062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3" name="TextBox 9"/>
          <p:cNvSpPr txBox="1">
            <a:spLocks noChangeArrowheads="1"/>
          </p:cNvSpPr>
          <p:nvPr/>
        </p:nvSpPr>
        <p:spPr bwMode="auto">
          <a:xfrm>
            <a:off x="4648200" y="2076450"/>
            <a:ext cx="24384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Intel Wireless Processor</a:t>
            </a:r>
          </a:p>
        </p:txBody>
      </p:sp>
      <p:sp>
        <p:nvSpPr>
          <p:cNvPr id="47114" name="TextBox 9"/>
          <p:cNvSpPr txBox="1">
            <a:spLocks noChangeArrowheads="1"/>
          </p:cNvSpPr>
          <p:nvPr/>
        </p:nvSpPr>
        <p:spPr bwMode="auto">
          <a:xfrm>
            <a:off x="4648200" y="1393825"/>
            <a:ext cx="3733800" cy="566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Samsung 16GB eMMC (MultiMediCard) 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+ 64MB NAND Flash</a:t>
            </a:r>
          </a:p>
        </p:txBody>
      </p:sp>
      <p:cxnSp>
        <p:nvCxnSpPr>
          <p:cNvPr id="47115" name="Straight Arrow Connector 11"/>
          <p:cNvCxnSpPr>
            <a:cxnSpLocks noChangeShapeType="1"/>
            <a:stCxn id="47113" idx="1"/>
          </p:cNvCxnSpPr>
          <p:nvPr/>
        </p:nvCxnSpPr>
        <p:spPr bwMode="auto">
          <a:xfrm flipH="1">
            <a:off x="3733800" y="2230438"/>
            <a:ext cx="914400" cy="382587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Straight Arrow Connector 11"/>
          <p:cNvCxnSpPr>
            <a:cxnSpLocks noChangeShapeType="1"/>
          </p:cNvCxnSpPr>
          <p:nvPr/>
        </p:nvCxnSpPr>
        <p:spPr bwMode="auto">
          <a:xfrm flipH="1">
            <a:off x="3733800" y="1698625"/>
            <a:ext cx="914400" cy="382588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1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1700213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5233988" y="6443663"/>
            <a:ext cx="2005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100"/>
              <a:t>http://www.samsung.com/</a:t>
            </a: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Exynos 4412 Block Diagram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F854FBC-BC04-4961-A11A-198AA8A57D9F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295400"/>
            <a:ext cx="67722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152400" y="6477000"/>
            <a:ext cx="594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PoP: Package-on-Package</a:t>
            </a: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152400" y="6172200"/>
            <a:ext cx="594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MFC: Multi Format Codec</a:t>
            </a: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Galaxy S4 (April 2013) Teardown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5AC008-17D4-412E-AB37-6383D2404755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6200" y="6477000"/>
            <a:ext cx="7543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100"/>
              <a:t>http://www.ifixit.com/Teardown/Samsung+Galaxy+S4+Teardown/13947/2</a:t>
            </a:r>
          </a:p>
        </p:txBody>
      </p:sp>
      <p:sp>
        <p:nvSpPr>
          <p:cNvPr id="50181" name="Rectangle 14"/>
          <p:cNvSpPr>
            <a:spLocks noChangeArrowheads="1"/>
          </p:cNvSpPr>
          <p:nvPr/>
        </p:nvSpPr>
        <p:spPr bwMode="auto">
          <a:xfrm>
            <a:off x="5233988" y="6443663"/>
            <a:ext cx="2005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100"/>
              <a:t>http://www.samsung.com/</a:t>
            </a:r>
          </a:p>
        </p:txBody>
      </p:sp>
      <p:pic>
        <p:nvPicPr>
          <p:cNvPr id="501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7550"/>
            <a:ext cx="18843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2" descr="C:\Documents and Settings\Taeweon\Desktop\ScreenHunter_04 Jun. 04 11.4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1911350"/>
            <a:ext cx="4194175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2063750"/>
            <a:ext cx="2738437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18"/>
          <p:cNvSpPr txBox="1">
            <a:spLocks noChangeArrowheads="1"/>
          </p:cNvSpPr>
          <p:nvPr/>
        </p:nvSpPr>
        <p:spPr bwMode="auto">
          <a:xfrm>
            <a:off x="2032000" y="5681663"/>
            <a:ext cx="56642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>
                <a:solidFill>
                  <a:srgbClr val="FF0000"/>
                </a:solidFill>
              </a:rPr>
              <a:t> Snapdragon 600 has Krait 300 CPU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>
                <a:solidFill>
                  <a:srgbClr val="FF0000"/>
                </a:solidFill>
              </a:rPr>
              <a:t> Krait has architectural similarities to ARM Cortex-A15   -- Wikipedia</a:t>
            </a: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Galaxy S4 (April 2013) Teardown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7CA004-BDA6-47EF-BA58-A82FD0185B61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1204" name="Picture 2" descr="C:\Documents and Settings\Taeweon\My Documents\KU\ESCA\teaching\comp427_ES\samsung-galaxy-s4-comm-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924800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52400" y="65055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http://www.techinsights.com/inside-samsung-galaxy-s4/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736600" y="6092825"/>
            <a:ext cx="764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>
                <a:solidFill>
                  <a:srgbClr val="FF0000"/>
                </a:solidFill>
              </a:rPr>
              <a:t> Exynos 5 Octa (Exynos 5410): quad-core Cortex-A15 and quad-core Cortex-A7  -- Wikipedia</a:t>
            </a: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Galaxy S8 (April 2017) Teardown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4C5459-0901-4AE3-BFFC-893A14800C4F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52400" y="65055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http://www.techinsights.com/inside-samsung-galaxy-s4/</a:t>
            </a:r>
          </a:p>
        </p:txBody>
      </p:sp>
      <p:pic>
        <p:nvPicPr>
          <p:cNvPr id="522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832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3717925"/>
            <a:ext cx="57943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Box 14"/>
          <p:cNvSpPr txBox="1">
            <a:spLocks noChangeArrowheads="1"/>
          </p:cNvSpPr>
          <p:nvPr/>
        </p:nvSpPr>
        <p:spPr bwMode="auto">
          <a:xfrm>
            <a:off x="1882775" y="1295400"/>
            <a:ext cx="20796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Snapdragon 835 (spec?)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4GB LPDDR4 RAM</a:t>
            </a:r>
          </a:p>
        </p:txBody>
      </p:sp>
      <p:cxnSp>
        <p:nvCxnSpPr>
          <p:cNvPr id="52232" name="Straight Arrow Connector 16"/>
          <p:cNvCxnSpPr>
            <a:cxnSpLocks noChangeShapeType="1"/>
          </p:cNvCxnSpPr>
          <p:nvPr/>
        </p:nvCxnSpPr>
        <p:spPr bwMode="auto">
          <a:xfrm>
            <a:off x="3352800" y="2057400"/>
            <a:ext cx="152400" cy="7620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33" name="TextBox 14"/>
          <p:cNvSpPr txBox="1">
            <a:spLocks noChangeArrowheads="1"/>
          </p:cNvSpPr>
          <p:nvPr/>
        </p:nvSpPr>
        <p:spPr bwMode="auto">
          <a:xfrm>
            <a:off x="4854575" y="3667125"/>
            <a:ext cx="2765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FF6600"/>
                </a:solidFill>
              </a:rPr>
              <a:t> 64GB Toshiba NAND Flash</a:t>
            </a:r>
          </a:p>
        </p:txBody>
      </p:sp>
      <p:cxnSp>
        <p:nvCxnSpPr>
          <p:cNvPr id="52234" name="Straight Arrow Connector 16"/>
          <p:cNvCxnSpPr>
            <a:cxnSpLocks noChangeShapeType="1"/>
          </p:cNvCxnSpPr>
          <p:nvPr/>
        </p:nvCxnSpPr>
        <p:spPr bwMode="auto">
          <a:xfrm flipH="1" flipV="1">
            <a:off x="4267200" y="3429000"/>
            <a:ext cx="533400" cy="381000"/>
          </a:xfrm>
          <a:prstGeom prst="straightConnector1">
            <a:avLst/>
          </a:prstGeom>
          <a:noFill/>
          <a:ln w="31750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DBEF-8221-4B26-6CB1-20FA382C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DE249465-0B53-0239-4D97-9CC282F6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ea typeface="Gulim" panose="020B0600000101010101" pitchFamily="50" charset="-127"/>
              </a:rPr>
              <a:t>Experiment Environment: </a:t>
            </a:r>
            <a:r>
              <a:rPr lang="en-US" altLang="ko-KR" dirty="0" err="1">
                <a:ea typeface="Gulim" panose="020B0600000101010101" pitchFamily="50" charset="-127"/>
              </a:rPr>
              <a:t>Zedboard</a:t>
            </a:r>
            <a:r>
              <a:rPr lang="en-US" altLang="ko-KR" dirty="0">
                <a:ea typeface="Gulim" panose="020B0600000101010101" pitchFamily="50" charset="-127"/>
              </a:rPr>
              <a:t> (Front)</a:t>
            </a:r>
            <a:endParaRPr lang="ko-KR" altLang="en-US" dirty="0">
              <a:ea typeface="Gulim" panose="020B0600000101010101" pitchFamily="50" charset="-127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950317CE-D570-F220-26A6-4DDB3295A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21633A1-0F4C-456B-9444-C0E16FE842A0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3252" name="Picture 1">
            <a:extLst>
              <a:ext uri="{FF2B5EF4-FFF2-40B4-BE49-F238E27FC236}">
                <a16:creationId xmlns:a16="http://schemas.microsoft.com/office/drawing/2014/main" id="{0F177043-D317-89CD-2EB2-5D66E8A0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7691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Box 2">
            <a:extLst>
              <a:ext uri="{FF2B5EF4-FFF2-40B4-BE49-F238E27FC236}">
                <a16:creationId xmlns:a16="http://schemas.microsoft.com/office/drawing/2014/main" id="{B12DAF13-75D4-30BE-4727-299FC71FA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3886200"/>
            <a:ext cx="1238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512MB DDR3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= 2 x 2Gbit </a:t>
            </a:r>
            <a:endParaRPr lang="ko-KR" altLang="en-US" sz="1400"/>
          </a:p>
        </p:txBody>
      </p:sp>
      <p:sp>
        <p:nvSpPr>
          <p:cNvPr id="53254" name="TextBox 6">
            <a:extLst>
              <a:ext uri="{FF2B5EF4-FFF2-40B4-BE49-F238E27FC236}">
                <a16:creationId xmlns:a16="http://schemas.microsoft.com/office/drawing/2014/main" id="{21BCA1A7-5240-8B7F-3700-BBFBA0F54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9600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MT41J128M16HA = 2Gb DDR3 with 16bit interface</a:t>
            </a:r>
            <a:endParaRPr lang="ko-KR" altLang="en-US" sz="1200"/>
          </a:p>
        </p:txBody>
      </p:sp>
      <p:sp>
        <p:nvSpPr>
          <p:cNvPr id="53255" name="Oval 7">
            <a:extLst>
              <a:ext uri="{FF2B5EF4-FFF2-40B4-BE49-F238E27FC236}">
                <a16:creationId xmlns:a16="http://schemas.microsoft.com/office/drawing/2014/main" id="{2E606AD5-F55D-D9C6-604F-F908A3B3E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1513" y="3157538"/>
            <a:ext cx="685800" cy="1066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56" name="Freeform 5">
            <a:extLst>
              <a:ext uri="{FF2B5EF4-FFF2-40B4-BE49-F238E27FC236}">
                <a16:creationId xmlns:a16="http://schemas.microsoft.com/office/drawing/2014/main" id="{1CFA5D32-7D06-E0B0-A431-E6E79B63460D}"/>
              </a:ext>
            </a:extLst>
          </p:cNvPr>
          <p:cNvSpPr>
            <a:spLocks/>
          </p:cNvSpPr>
          <p:nvPr/>
        </p:nvSpPr>
        <p:spPr bwMode="auto">
          <a:xfrm>
            <a:off x="1371600" y="3573463"/>
            <a:ext cx="1844675" cy="312737"/>
          </a:xfrm>
          <a:custGeom>
            <a:avLst/>
            <a:gdLst>
              <a:gd name="T0" fmla="*/ 0 w 2302136"/>
              <a:gd name="T1" fmla="*/ 1440030299 h 257048"/>
              <a:gd name="T2" fmla="*/ 50 w 2302136"/>
              <a:gd name="T3" fmla="*/ 53905232 h 257048"/>
              <a:gd name="T4" fmla="*/ 135 w 2302136"/>
              <a:gd name="T5" fmla="*/ 415501912 h 2570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02136" h="257048">
                <a:moveTo>
                  <a:pt x="0" y="257048"/>
                </a:moveTo>
                <a:cubicBezTo>
                  <a:pt x="238461" y="148575"/>
                  <a:pt x="476923" y="40102"/>
                  <a:pt x="860612" y="9622"/>
                </a:cubicBezTo>
                <a:cubicBezTo>
                  <a:pt x="1244301" y="-20858"/>
                  <a:pt x="1773218" y="26655"/>
                  <a:pt x="2302136" y="74168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3257" name="Oval 11">
            <a:extLst>
              <a:ext uri="{FF2B5EF4-FFF2-40B4-BE49-F238E27FC236}">
                <a16:creationId xmlns:a16="http://schemas.microsoft.com/office/drawing/2014/main" id="{F745BD86-73C5-F667-EAEA-18861767E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944813"/>
            <a:ext cx="533400" cy="385762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58" name="TextBox 12">
            <a:extLst>
              <a:ext uri="{FF2B5EF4-FFF2-40B4-BE49-F238E27FC236}">
                <a16:creationId xmlns:a16="http://schemas.microsoft.com/office/drawing/2014/main" id="{D7A31808-200E-3ED2-8295-4F6E66BF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968625"/>
            <a:ext cx="914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solidFill>
                  <a:srgbClr val="FFFF00"/>
                </a:solidFill>
              </a:rPr>
              <a:t>USB OTG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53259" name="Oval 13">
            <a:extLst>
              <a:ext uri="{FF2B5EF4-FFF2-40B4-BE49-F238E27FC236}">
                <a16:creationId xmlns:a16="http://schemas.microsoft.com/office/drawing/2014/main" id="{B496D771-3EA8-0DB4-A2D1-FA0DEA93F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444750"/>
            <a:ext cx="533400" cy="385763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60" name="TextBox 14">
            <a:extLst>
              <a:ext uri="{FF2B5EF4-FFF2-40B4-BE49-F238E27FC236}">
                <a16:creationId xmlns:a16="http://schemas.microsoft.com/office/drawing/2014/main" id="{09FDBD0F-C00D-5BDB-E372-4D8E6B15F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498725"/>
            <a:ext cx="12192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solidFill>
                  <a:srgbClr val="FFFF00"/>
                </a:solidFill>
              </a:rPr>
              <a:t>USB UART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53261" name="TextBox 15">
            <a:extLst>
              <a:ext uri="{FF2B5EF4-FFF2-40B4-BE49-F238E27FC236}">
                <a16:creationId xmlns:a16="http://schemas.microsoft.com/office/drawing/2014/main" id="{E76EB3AF-6A42-C9E8-4410-E485AB912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600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ko-KR" sz="1200"/>
              <a:t>USB OTG (On-The-Go) is a specification that allows USB devices (such as mobile phones) to act as a host, allowing other USB devices like a USB flash drive, mouse or keyboard to be attached to them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200"/>
              <a:t>JTAG (Joint Test Action Group) is the common name for the IEEE 1148.1 Standard Test Access Port and Boundary-Scan Architecture</a:t>
            </a:r>
          </a:p>
        </p:txBody>
      </p:sp>
      <p:sp>
        <p:nvSpPr>
          <p:cNvPr id="53262" name="Oval 16">
            <a:extLst>
              <a:ext uri="{FF2B5EF4-FFF2-40B4-BE49-F238E27FC236}">
                <a16:creationId xmlns:a16="http://schemas.microsoft.com/office/drawing/2014/main" id="{A0C9DD6F-85AB-6AC8-B573-EE048E610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524000"/>
            <a:ext cx="533400" cy="38735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63" name="TextBox 17">
            <a:extLst>
              <a:ext uri="{FF2B5EF4-FFF2-40B4-BE49-F238E27FC236}">
                <a16:creationId xmlns:a16="http://schemas.microsoft.com/office/drawing/2014/main" id="{5A23946D-C04B-0B2E-252C-84AB6C278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981200"/>
            <a:ext cx="1219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solidFill>
                  <a:srgbClr val="FFFF00"/>
                </a:solidFill>
              </a:rPr>
              <a:t>USB JTAG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53264" name="Oval 7">
            <a:extLst>
              <a:ext uri="{FF2B5EF4-FFF2-40B4-BE49-F238E27FC236}">
                <a16:creationId xmlns:a16="http://schemas.microsoft.com/office/drawing/2014/main" id="{B3EB4E2B-6F22-B490-B958-1F5136BFC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057400"/>
            <a:ext cx="762000" cy="685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65" name="Freeform 5">
            <a:extLst>
              <a:ext uri="{FF2B5EF4-FFF2-40B4-BE49-F238E27FC236}">
                <a16:creationId xmlns:a16="http://schemas.microsoft.com/office/drawing/2014/main" id="{93E5A830-BB6D-F0FD-2714-459AE912E60D}"/>
              </a:ext>
            </a:extLst>
          </p:cNvPr>
          <p:cNvSpPr>
            <a:spLocks/>
          </p:cNvSpPr>
          <p:nvPr/>
        </p:nvSpPr>
        <p:spPr bwMode="auto">
          <a:xfrm flipH="1">
            <a:off x="5791200" y="1905000"/>
            <a:ext cx="1676400" cy="762000"/>
          </a:xfrm>
          <a:custGeom>
            <a:avLst/>
            <a:gdLst>
              <a:gd name="T0" fmla="*/ 0 w 2302136"/>
              <a:gd name="T1" fmla="*/ 2147483646 h 257048"/>
              <a:gd name="T2" fmla="*/ 4 w 2302136"/>
              <a:gd name="T3" fmla="*/ 2147483646 h 257048"/>
              <a:gd name="T4" fmla="*/ 11 w 2302136"/>
              <a:gd name="T5" fmla="*/ 2147483646 h 2570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02136" h="257048">
                <a:moveTo>
                  <a:pt x="0" y="257048"/>
                </a:moveTo>
                <a:cubicBezTo>
                  <a:pt x="238461" y="148575"/>
                  <a:pt x="476923" y="40102"/>
                  <a:pt x="860612" y="9622"/>
                </a:cubicBezTo>
                <a:cubicBezTo>
                  <a:pt x="1244301" y="-20858"/>
                  <a:pt x="1773218" y="26655"/>
                  <a:pt x="2302136" y="74168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3266" name="TextBox 2">
            <a:extLst>
              <a:ext uri="{FF2B5EF4-FFF2-40B4-BE49-F238E27FC236}">
                <a16:creationId xmlns:a16="http://schemas.microsoft.com/office/drawing/2014/main" id="{D3533C20-1190-6CEF-5842-7396318C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6450" y="2667000"/>
            <a:ext cx="18351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HDMI Transmitter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(ADV7511, Analog Devices)</a:t>
            </a:r>
            <a:endParaRPr lang="ko-KR" altLang="en-US" sz="1400"/>
          </a:p>
        </p:txBody>
      </p:sp>
      <p:sp>
        <p:nvSpPr>
          <p:cNvPr id="53267" name="Oval 7">
            <a:extLst>
              <a:ext uri="{FF2B5EF4-FFF2-40B4-BE49-F238E27FC236}">
                <a16:creationId xmlns:a16="http://schemas.microsoft.com/office/drawing/2014/main" id="{BBF73FCD-B819-08A9-FED7-DDEFAC15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3181350"/>
            <a:ext cx="973138" cy="9906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3268" name="Freeform 5">
            <a:extLst>
              <a:ext uri="{FF2B5EF4-FFF2-40B4-BE49-F238E27FC236}">
                <a16:creationId xmlns:a16="http://schemas.microsoft.com/office/drawing/2014/main" id="{BDC2BBD2-C1D7-2A6E-ACAE-4786C10AF664}"/>
              </a:ext>
            </a:extLst>
          </p:cNvPr>
          <p:cNvSpPr>
            <a:spLocks/>
          </p:cNvSpPr>
          <p:nvPr/>
        </p:nvSpPr>
        <p:spPr bwMode="auto">
          <a:xfrm flipH="1">
            <a:off x="5105400" y="3330575"/>
            <a:ext cx="2362200" cy="655638"/>
          </a:xfrm>
          <a:custGeom>
            <a:avLst/>
            <a:gdLst>
              <a:gd name="T0" fmla="*/ 0 w 2302136"/>
              <a:gd name="T1" fmla="*/ 2147483646 h 257048"/>
              <a:gd name="T2" fmla="*/ 362 w 2302136"/>
              <a:gd name="T3" fmla="*/ 2147483646 h 257048"/>
              <a:gd name="T4" fmla="*/ 965 w 2302136"/>
              <a:gd name="T5" fmla="*/ 2147483646 h 2570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02136" h="257048">
                <a:moveTo>
                  <a:pt x="0" y="257048"/>
                </a:moveTo>
                <a:cubicBezTo>
                  <a:pt x="238461" y="148575"/>
                  <a:pt x="476923" y="40102"/>
                  <a:pt x="860612" y="9622"/>
                </a:cubicBezTo>
                <a:cubicBezTo>
                  <a:pt x="1244301" y="-20858"/>
                  <a:pt x="1773218" y="26655"/>
                  <a:pt x="2302136" y="74168"/>
                </a:cubicBezTo>
              </a:path>
            </a:pathLst>
          </a:cu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3269" name="TextBox 2">
            <a:extLst>
              <a:ext uri="{FF2B5EF4-FFF2-40B4-BE49-F238E27FC236}">
                <a16:creationId xmlns:a16="http://schemas.microsoft.com/office/drawing/2014/main" id="{32D07810-A567-994B-A7FF-19BF6731C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062413"/>
            <a:ext cx="2060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Xilinx Zynq-7000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(dual-core Cortex-A9s)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1736560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57F2A-19EE-BE3E-6AC8-18B658A5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>
            <a:extLst>
              <a:ext uri="{FF2B5EF4-FFF2-40B4-BE49-F238E27FC236}">
                <a16:creationId xmlns:a16="http://schemas.microsoft.com/office/drawing/2014/main" id="{1F85D840-FAB8-5A02-E7EE-3CB775A6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8563"/>
            <a:ext cx="652145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itle 1">
            <a:extLst>
              <a:ext uri="{FF2B5EF4-FFF2-40B4-BE49-F238E27FC236}">
                <a16:creationId xmlns:a16="http://schemas.microsoft.com/office/drawing/2014/main" id="{8D252B88-CF48-3F3C-F454-A9B0C023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>
                <a:ea typeface="Gulim" panose="020B0600000101010101" pitchFamily="50" charset="-127"/>
              </a:rPr>
              <a:t>Experiment Environment: </a:t>
            </a:r>
            <a:r>
              <a:rPr lang="en-US" altLang="ko-KR" dirty="0" err="1">
                <a:ea typeface="Gulim" panose="020B0600000101010101" pitchFamily="50" charset="-127"/>
              </a:rPr>
              <a:t>Zedboard</a:t>
            </a:r>
            <a:r>
              <a:rPr lang="en-US" altLang="ko-KR" dirty="0">
                <a:ea typeface="Gulim" panose="020B0600000101010101" pitchFamily="50" charset="-127"/>
              </a:rPr>
              <a:t> (Back)</a:t>
            </a:r>
            <a:endParaRPr lang="ko-KR" altLang="en-US" dirty="0">
              <a:ea typeface="Gulim" panose="020B0600000101010101" pitchFamily="50" charset="-127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510B3D83-C2ED-7EEC-FAF8-87DBBF2AEE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021F7F-2286-4291-B056-64BC056FA195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54277" name="TextBox 2">
            <a:extLst>
              <a:ext uri="{FF2B5EF4-FFF2-40B4-BE49-F238E27FC236}">
                <a16:creationId xmlns:a16="http://schemas.microsoft.com/office/drawing/2014/main" id="{8C0ECE67-7B18-7080-F08B-5A4C2D3C0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4173538"/>
            <a:ext cx="2019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FF00"/>
                </a:solidFill>
              </a:rPr>
              <a:t>100MHz clock for PL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  <p:sp>
        <p:nvSpPr>
          <p:cNvPr id="54278" name="Oval 7">
            <a:extLst>
              <a:ext uri="{FF2B5EF4-FFF2-40B4-BE49-F238E27FC236}">
                <a16:creationId xmlns:a16="http://schemas.microsoft.com/office/drawing/2014/main" id="{3FECEA63-E93F-B1A3-C4CA-183C1847C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4527550"/>
            <a:ext cx="304800" cy="304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4279" name="Oval 9">
            <a:extLst>
              <a:ext uri="{FF2B5EF4-FFF2-40B4-BE49-F238E27FC236}">
                <a16:creationId xmlns:a16="http://schemas.microsoft.com/office/drawing/2014/main" id="{DCB31DAA-295C-8D32-BC19-D849B72A4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559050"/>
            <a:ext cx="304800" cy="304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4280" name="TextBox 10">
            <a:extLst>
              <a:ext uri="{FF2B5EF4-FFF2-40B4-BE49-F238E27FC236}">
                <a16:creationId xmlns:a16="http://schemas.microsoft.com/office/drawing/2014/main" id="{7B6A1A46-C84B-E305-3816-F3E9FAA0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895600"/>
            <a:ext cx="2312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FF00"/>
                </a:solidFill>
              </a:rPr>
              <a:t>33.333MHz clock for PS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  <p:sp>
        <p:nvSpPr>
          <p:cNvPr id="54281" name="TextBox 11">
            <a:extLst>
              <a:ext uri="{FF2B5EF4-FFF2-40B4-BE49-F238E27FC236}">
                <a16:creationId xmlns:a16="http://schemas.microsoft.com/office/drawing/2014/main" id="{CB71DCF3-852B-E3C6-1A97-A7761EA9D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72200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ko-KR" sz="1200"/>
              <a:t>The PS can generate up to 4 PLL based clocks for the PL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200"/>
              <a:t>SPI Flash can be used to initialize the PS subsystem and to configure the PL subsystem (bitstream)</a:t>
            </a:r>
          </a:p>
          <a:p>
            <a:pPr>
              <a:spcBef>
                <a:spcPct val="0"/>
              </a:spcBef>
              <a:buClrTx/>
            </a:pPr>
            <a:r>
              <a:rPr lang="en-US" altLang="ko-KR" sz="1200"/>
              <a:t>SPI: Serial Peripheral Interface named by Motorola</a:t>
            </a:r>
          </a:p>
        </p:txBody>
      </p:sp>
      <p:sp>
        <p:nvSpPr>
          <p:cNvPr id="54282" name="Oval 13">
            <a:extLst>
              <a:ext uri="{FF2B5EF4-FFF2-40B4-BE49-F238E27FC236}">
                <a16:creationId xmlns:a16="http://schemas.microsoft.com/office/drawing/2014/main" id="{A2959708-96CA-5BFA-CD15-640B368A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362200"/>
            <a:ext cx="685800" cy="5334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4283" name="TextBox 14">
            <a:extLst>
              <a:ext uri="{FF2B5EF4-FFF2-40B4-BE49-F238E27FC236}">
                <a16:creationId xmlns:a16="http://schemas.microsoft.com/office/drawing/2014/main" id="{C0A8C0E4-FAA6-0971-2C4A-8711B4D6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133600"/>
            <a:ext cx="1295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FF00"/>
                </a:solidFill>
              </a:rPr>
              <a:t>4-bit SPI (Quad-SPI) serial NOR flash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  <p:sp>
        <p:nvSpPr>
          <p:cNvPr id="54284" name="TextBox 15">
            <a:extLst>
              <a:ext uri="{FF2B5EF4-FFF2-40B4-BE49-F238E27FC236}">
                <a16:creationId xmlns:a16="http://schemas.microsoft.com/office/drawing/2014/main" id="{46E067CB-6D3C-5FF5-2044-B58B88FD5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51313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FF00"/>
                </a:solidFill>
              </a:rPr>
              <a:t>SD (Secure Digital) Card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  <p:sp>
        <p:nvSpPr>
          <p:cNvPr id="54285" name="Oval 9">
            <a:extLst>
              <a:ext uri="{FF2B5EF4-FFF2-40B4-BE49-F238E27FC236}">
                <a16:creationId xmlns:a16="http://schemas.microsoft.com/office/drawing/2014/main" id="{FFD18653-ED3B-6C10-1AD4-9F525123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2082800"/>
            <a:ext cx="304800" cy="304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4286" name="TextBox 10">
            <a:extLst>
              <a:ext uri="{FF2B5EF4-FFF2-40B4-BE49-F238E27FC236}">
                <a16:creationId xmlns:a16="http://schemas.microsoft.com/office/drawing/2014/main" id="{CF6E63CD-AC9A-E13D-638F-C3F9F64C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57413"/>
            <a:ext cx="16764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FF00"/>
                </a:solidFill>
              </a:rPr>
              <a:t>Audio Codec (ADAU1761, Analog Devices)</a:t>
            </a:r>
            <a:endParaRPr lang="ko-KR" altLang="en-US" sz="1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9639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F672-BA63-90C3-59F6-F2C00467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AB2C209-5CC5-2614-82F1-D448E101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Zynq-7000</a:t>
            </a:r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997EAEB0-38E9-9B9B-65E7-45CA2E2C2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8FD3D0-940B-4283-82AF-840984BAE1B3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5300" name="Picture 1">
            <a:extLst>
              <a:ext uri="{FF2B5EF4-FFF2-40B4-BE49-F238E27FC236}">
                <a16:creationId xmlns:a16="http://schemas.microsoft.com/office/drawing/2014/main" id="{3C02E4CB-9199-A622-94BA-DF0C29FC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066800"/>
            <a:ext cx="35433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Box 6">
            <a:extLst>
              <a:ext uri="{FF2B5EF4-FFF2-40B4-BE49-F238E27FC236}">
                <a16:creationId xmlns:a16="http://schemas.microsoft.com/office/drawing/2014/main" id="{4474E26E-4026-71C0-1FF4-F0E51F6DB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81600"/>
            <a:ext cx="2003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/>
              <a:t>XC7Z020-1CLG484C</a:t>
            </a:r>
            <a:endParaRPr lang="ko-KR" altLang="en-US" sz="1400" b="1"/>
          </a:p>
        </p:txBody>
      </p:sp>
      <p:sp>
        <p:nvSpPr>
          <p:cNvPr id="55302" name="Oval 6">
            <a:extLst>
              <a:ext uri="{FF2B5EF4-FFF2-40B4-BE49-F238E27FC236}">
                <a16:creationId xmlns:a16="http://schemas.microsoft.com/office/drawing/2014/main" id="{059A5ADF-19E3-1628-C1F6-D18DDA97F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1976438"/>
            <a:ext cx="533400" cy="385762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55303" name="TextBox 14">
            <a:extLst>
              <a:ext uri="{FF2B5EF4-FFF2-40B4-BE49-F238E27FC236}">
                <a16:creationId xmlns:a16="http://schemas.microsoft.com/office/drawing/2014/main" id="{8DA1D6F3-E1E7-E79C-28AF-E24D13FB9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4478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solidFill>
                  <a:srgbClr val="FFFF00"/>
                </a:solidFill>
              </a:rPr>
              <a:t>Processing System (PS)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55304" name="Freeform 3">
            <a:extLst>
              <a:ext uri="{FF2B5EF4-FFF2-40B4-BE49-F238E27FC236}">
                <a16:creationId xmlns:a16="http://schemas.microsoft.com/office/drawing/2014/main" id="{1AC8B078-0E8D-27D6-CC9A-E02E99716203}"/>
              </a:ext>
            </a:extLst>
          </p:cNvPr>
          <p:cNvSpPr>
            <a:spLocks/>
          </p:cNvSpPr>
          <p:nvPr/>
        </p:nvSpPr>
        <p:spPr bwMode="auto">
          <a:xfrm>
            <a:off x="647700" y="1295400"/>
            <a:ext cx="2597150" cy="2543175"/>
          </a:xfrm>
          <a:custGeom>
            <a:avLst/>
            <a:gdLst>
              <a:gd name="T0" fmla="*/ 1170437 w 2564781"/>
              <a:gd name="T1" fmla="*/ 48980 h 2520176"/>
              <a:gd name="T2" fmla="*/ 4304183 w 2564781"/>
              <a:gd name="T3" fmla="*/ 0 h 2520176"/>
              <a:gd name="T4" fmla="*/ 4341945 w 2564781"/>
              <a:gd name="T5" fmla="*/ 3689925 h 2520176"/>
              <a:gd name="T6" fmla="*/ 18880 w 2564781"/>
              <a:gd name="T7" fmla="*/ 3673602 h 2520176"/>
              <a:gd name="T8" fmla="*/ 0 w 2564781"/>
              <a:gd name="T9" fmla="*/ 2400085 h 2520176"/>
              <a:gd name="T10" fmla="*/ 1132678 w 2564781"/>
              <a:gd name="T11" fmla="*/ 2432738 h 2520176"/>
              <a:gd name="T12" fmla="*/ 1170437 w 2564781"/>
              <a:gd name="T13" fmla="*/ 48980 h 25201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64781" h="2520176">
                <a:moveTo>
                  <a:pt x="691376" y="33454"/>
                </a:moveTo>
                <a:lnTo>
                  <a:pt x="2542478" y="0"/>
                </a:lnTo>
                <a:lnTo>
                  <a:pt x="2564781" y="2520176"/>
                </a:lnTo>
                <a:lnTo>
                  <a:pt x="11151" y="2509025"/>
                </a:lnTo>
                <a:lnTo>
                  <a:pt x="0" y="1639230"/>
                </a:lnTo>
                <a:lnTo>
                  <a:pt x="669073" y="1661532"/>
                </a:lnTo>
                <a:lnTo>
                  <a:pt x="691376" y="33454"/>
                </a:lnTo>
                <a:close/>
              </a:path>
            </a:pathLst>
          </a:custGeom>
          <a:noFill/>
          <a:ln w="317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5305" name="TextBox 14">
            <a:extLst>
              <a:ext uri="{FF2B5EF4-FFF2-40B4-BE49-F238E27FC236}">
                <a16:creationId xmlns:a16="http://schemas.microsoft.com/office/drawing/2014/main" id="{A24A23B0-E09E-F187-043C-00A086DE1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3238"/>
            <a:ext cx="1554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solidFill>
                  <a:srgbClr val="FFFF00"/>
                </a:solidFill>
              </a:rPr>
              <a:t>Programmable Logic (PL)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pic>
        <p:nvPicPr>
          <p:cNvPr id="55306" name="Picture 4">
            <a:extLst>
              <a:ext uri="{FF2B5EF4-FFF2-40B4-BE49-F238E27FC236}">
                <a16:creationId xmlns:a16="http://schemas.microsoft.com/office/drawing/2014/main" id="{D280A91F-9955-719F-CC11-EB566A584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057400"/>
            <a:ext cx="6375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3EBBFBE-6B3C-CEC4-372A-F3BBEE2A060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162550" y="3705225"/>
            <a:ext cx="2590800" cy="533400"/>
          </a:xfrm>
          <a:prstGeom prst="bentConnector3">
            <a:avLst>
              <a:gd name="adj1" fmla="val -366"/>
            </a:avLst>
          </a:prstGeom>
          <a:noFill/>
          <a:ln w="53975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0955987-79FB-DB43-138E-678E36D3367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589837" y="4043363"/>
            <a:ext cx="682625" cy="0"/>
          </a:xfrm>
          <a:prstGeom prst="bentConnector3">
            <a:avLst>
              <a:gd name="adj1" fmla="val 50000"/>
            </a:avLst>
          </a:prstGeom>
          <a:noFill/>
          <a:ln w="53975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0F6215C-BBD2-07E4-B25B-A1CA555DB90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62712" y="3652838"/>
            <a:ext cx="333375" cy="0"/>
          </a:xfrm>
          <a:prstGeom prst="bentConnector3">
            <a:avLst>
              <a:gd name="adj1" fmla="val 50000"/>
            </a:avLst>
          </a:prstGeom>
          <a:noFill/>
          <a:ln w="53975" algn="ctr">
            <a:solidFill>
              <a:srgbClr val="FF66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10" name="TextBox 6">
            <a:extLst>
              <a:ext uri="{FF2B5EF4-FFF2-40B4-BE49-F238E27FC236}">
                <a16:creationId xmlns:a16="http://schemas.microsoft.com/office/drawing/2014/main" id="{AC5F8E36-89BB-512E-56D1-DE2C1884C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5025"/>
            <a:ext cx="2090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FF6600"/>
                </a:solidFill>
              </a:rPr>
              <a:t>Block RAMs in </a:t>
            </a:r>
            <a:r>
              <a:rPr lang="en-US" altLang="ko-KR" sz="1400" b="1">
                <a:solidFill>
                  <a:srgbClr val="7030A0"/>
                </a:solidFill>
              </a:rPr>
              <a:t>purple</a:t>
            </a:r>
            <a:endParaRPr lang="ko-KR" altLang="en-US" sz="1400" b="1">
              <a:solidFill>
                <a:srgbClr val="7030A0"/>
              </a:solidFill>
            </a:endParaRPr>
          </a:p>
        </p:txBody>
      </p:sp>
      <p:cxnSp>
        <p:nvCxnSpPr>
          <p:cNvPr id="55311" name="Straight Arrow Connector 2">
            <a:extLst>
              <a:ext uri="{FF2B5EF4-FFF2-40B4-BE49-F238E27FC236}">
                <a16:creationId xmlns:a16="http://schemas.microsoft.com/office/drawing/2014/main" id="{807F0039-D0F0-F254-43A5-3D63779BC88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73138" y="3581400"/>
            <a:ext cx="169862" cy="1063625"/>
          </a:xfrm>
          <a:prstGeom prst="straightConnector1">
            <a:avLst/>
          </a:prstGeom>
          <a:noFill/>
          <a:ln w="254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2" name="Straight Arrow Connector 18">
            <a:extLst>
              <a:ext uri="{FF2B5EF4-FFF2-40B4-BE49-F238E27FC236}">
                <a16:creationId xmlns:a16="http://schemas.microsoft.com/office/drawing/2014/main" id="{3DE1F34A-3E86-2938-C7A9-043BEB62C8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76338" y="3581400"/>
            <a:ext cx="133350" cy="1066800"/>
          </a:xfrm>
          <a:prstGeom prst="straightConnector1">
            <a:avLst/>
          </a:prstGeom>
          <a:noFill/>
          <a:ln w="254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13" name="Straight Arrow Connector 21">
            <a:extLst>
              <a:ext uri="{FF2B5EF4-FFF2-40B4-BE49-F238E27FC236}">
                <a16:creationId xmlns:a16="http://schemas.microsoft.com/office/drawing/2014/main" id="{5290C65A-313D-1201-9670-A647632983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93800" y="3581400"/>
            <a:ext cx="285750" cy="1063625"/>
          </a:xfrm>
          <a:prstGeom prst="straightConnector1">
            <a:avLst/>
          </a:prstGeom>
          <a:noFill/>
          <a:ln w="25400" algn="ctr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14" name="TextBox 1">
            <a:extLst>
              <a:ext uri="{FF2B5EF4-FFF2-40B4-BE49-F238E27FC236}">
                <a16:creationId xmlns:a16="http://schemas.microsoft.com/office/drawing/2014/main" id="{88E80FE3-8FFC-B868-DECA-183209409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076325"/>
            <a:ext cx="52578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rgbClr val="FF6600"/>
                </a:solidFill>
              </a:rPr>
              <a:t>Hardware system will be provided</a:t>
            </a: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rgbClr val="FF6600"/>
                </a:solidFill>
              </a:rPr>
              <a:t>Software written in Assembly (and C) is downloaded to OCM or DDR</a:t>
            </a:r>
            <a:endParaRPr lang="ko-KR" altLang="en-US" sz="16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98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Grading Policy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Exams (70%)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Midterm: 30%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Final: 40%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Assignments: 30%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Extra credit: 10%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dirty="0">
                <a:ea typeface="Gulim" panose="020B0600000101010101" pitchFamily="50" charset="-127"/>
              </a:rPr>
              <a:t>Mini-project: simple OS (operating system) design</a:t>
            </a: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ko-KR" dirty="0">
              <a:ea typeface="Gulim" panose="020B0600000101010101" pitchFamily="50" charset="-127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b="1" dirty="0">
                <a:solidFill>
                  <a:srgbClr val="C00000"/>
                </a:solidFill>
                <a:ea typeface="Gulim" panose="020B0600000101010101" pitchFamily="50" charset="-127"/>
              </a:rPr>
              <a:t>F</a:t>
            </a:r>
            <a:r>
              <a:rPr lang="en-US" altLang="ko-KR" dirty="0">
                <a:ea typeface="Gulim" panose="020B0600000101010101" pitchFamily="50" charset="-127"/>
              </a:rPr>
              <a:t>ail rules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sz="1800" dirty="0">
                <a:ea typeface="Gulim" panose="020B0600000101010101" pitchFamily="50" charset="-127"/>
              </a:rPr>
              <a:t>You will be given an “F” if you miss classes more than 3 times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ko-KR" sz="1400" dirty="0">
                <a:ea typeface="Gulim" panose="020B0600000101010101" pitchFamily="50" charset="-127"/>
              </a:rPr>
              <a:t>2 late show-ups will be counted as 1 absence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5770BC-D0E7-4A7D-A870-A2FEE73FD285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5939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43025"/>
            <a:ext cx="28765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50" charset="-127"/>
              </a:rPr>
              <a:t>TA (Teaching Assistant)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6477000" cy="5105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2400" dirty="0">
                <a:ea typeface="굴림" pitchFamily="50" charset="-127"/>
              </a:rPr>
              <a:t>Teaching Assistant: </a:t>
            </a:r>
            <a:r>
              <a:rPr lang="ko-KR" altLang="en-US" sz="2400" dirty="0"/>
              <a:t>서상현 </a:t>
            </a:r>
            <a:r>
              <a:rPr lang="en-US" altLang="ko-KR" sz="2400" dirty="0"/>
              <a:t>(Sanghyeon Seo)</a:t>
            </a:r>
            <a:r>
              <a:rPr lang="en-US" altLang="ko-KR" sz="2400" dirty="0">
                <a:ea typeface="굴림" pitchFamily="50" charset="-127"/>
              </a:rPr>
              <a:t> </a:t>
            </a:r>
          </a:p>
          <a:p>
            <a:pPr lvl="1" eaLnBrk="1" hangingPunct="1">
              <a:defRPr/>
            </a:pPr>
            <a:r>
              <a:rPr lang="en-US" altLang="ko-KR" sz="2000" dirty="0">
                <a:ea typeface="Gulim" pitchFamily="34" charset="-127"/>
              </a:rPr>
              <a:t>MS student in Embedded Computing Lab at </a:t>
            </a:r>
            <a:r>
              <a:rPr lang="en-US" altLang="ko-KR" sz="2000" dirty="0" err="1">
                <a:ea typeface="Gulim" pitchFamily="34" charset="-127"/>
              </a:rPr>
              <a:t>Aegineung</a:t>
            </a:r>
            <a:r>
              <a:rPr lang="en-US" altLang="ko-KR" sz="2000" dirty="0">
                <a:ea typeface="Gulim" pitchFamily="34" charset="-127"/>
              </a:rPr>
              <a:t> Cafeteria 307</a:t>
            </a:r>
          </a:p>
          <a:p>
            <a:pPr lvl="1" eaLnBrk="1" hangingPunct="1">
              <a:defRPr/>
            </a:pPr>
            <a:r>
              <a:rPr lang="en-US" altLang="ko-KR" sz="2000" dirty="0">
                <a:ea typeface="Gulim" pitchFamily="34" charset="-127"/>
              </a:rPr>
              <a:t>Email: tjtkdgus45@korea.ac.kr</a:t>
            </a:r>
          </a:p>
          <a:p>
            <a:pPr lvl="1" eaLnBrk="1" hangingPunct="1">
              <a:defRPr/>
            </a:pPr>
            <a:r>
              <a:rPr lang="en-US" altLang="ko-KR" sz="2000" dirty="0">
                <a:ea typeface="Gulim" pitchFamily="34" charset="-127"/>
              </a:rPr>
              <a:t>Tel</a:t>
            </a:r>
            <a:r>
              <a:rPr lang="en-US" altLang="ko-KR" sz="2000">
                <a:ea typeface="Gulim" pitchFamily="34" charset="-127"/>
              </a:rPr>
              <a:t>: 010-2267-7336 (</a:t>
            </a:r>
            <a:r>
              <a:rPr lang="en-US" altLang="ko-KR" sz="2000" dirty="0">
                <a:ea typeface="Gulim" pitchFamily="34" charset="-127"/>
              </a:rPr>
              <a:t>cell)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ea typeface="굴림" pitchFamily="50" charset="-127"/>
              </a:rPr>
              <a:t>          02-3290-2685 (office)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ea typeface="굴림" pitchFamily="50" charset="-127"/>
              </a:rPr>
              <a:t>        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136E62-4357-4C1A-9E93-CD1BD0B36019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의류, 사람, 슈트, 정장 차림이(가) 표시된 사진&#10;&#10;자동 생성된 설명">
            <a:extLst>
              <a:ext uri="{FF2B5EF4-FFF2-40B4-BE49-F238E27FC236}">
                <a16:creationId xmlns:a16="http://schemas.microsoft.com/office/drawing/2014/main" id="{02FEC319-86C6-5A02-2AC4-972A6C3EE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81200"/>
            <a:ext cx="1946487" cy="25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2819400" y="2819400"/>
            <a:ext cx="3810000" cy="1905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ko-KR" sz="6000" b="1">
                <a:ea typeface="Gulim" panose="020B0600000101010101" pitchFamily="50" charset="-127"/>
              </a:rPr>
              <a:t>Backup</a:t>
            </a:r>
            <a:endParaRPr lang="ko-KR" altLang="en-US" sz="6000" b="1">
              <a:ea typeface="Gulim" panose="020B0600000101010101" pitchFamily="50" charset="-127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41C19CC-EBB9-42BF-9E76-2ABF52444DC6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iPhone 5S (Sep. 2013)</a:t>
            </a:r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762000"/>
          </a:xfrm>
        </p:spPr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First smartphone with 64-bit ARM</a:t>
            </a:r>
            <a:endParaRPr lang="ko-KR" altLang="en-US">
              <a:ea typeface="Gulim" panose="020B0600000101010101" pitchFamily="50" charset="-127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F8FEC31-F0EE-4F53-9E72-F8CE1A3802FF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6246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2075"/>
            <a:ext cx="6510338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5"/>
          <p:cNvSpPr>
            <a:spLocks noChangeArrowheads="1"/>
          </p:cNvSpPr>
          <p:nvPr/>
        </p:nvSpPr>
        <p:spPr bwMode="auto">
          <a:xfrm>
            <a:off x="41275" y="6459538"/>
            <a:ext cx="4572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/>
              <a:t>https://www.ifixit.com/Teardown/iPhone+5s+Teardown/17383</a:t>
            </a:r>
          </a:p>
        </p:txBody>
      </p:sp>
      <p:sp>
        <p:nvSpPr>
          <p:cNvPr id="62471" name="TextBox 6"/>
          <p:cNvSpPr txBox="1">
            <a:spLocks noChangeArrowheads="1"/>
          </p:cNvSpPr>
          <p:nvPr/>
        </p:nvSpPr>
        <p:spPr bwMode="auto">
          <a:xfrm>
            <a:off x="304800" y="5334000"/>
            <a:ext cx="4329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>
                <a:solidFill>
                  <a:srgbClr val="FF6600"/>
                </a:solidFill>
              </a:rPr>
              <a:t>A7: Apple-designed 64-bit (ARMv8-A) dual-core CPU</a:t>
            </a:r>
          </a:p>
        </p:txBody>
      </p:sp>
      <p:sp>
        <p:nvSpPr>
          <p:cNvPr id="62472" name="Rectangle 7"/>
          <p:cNvSpPr>
            <a:spLocks noChangeArrowheads="1"/>
          </p:cNvSpPr>
          <p:nvPr/>
        </p:nvSpPr>
        <p:spPr bwMode="auto">
          <a:xfrm>
            <a:off x="5156200" y="6477000"/>
            <a:ext cx="2387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/>
              <a:t>https://en.wikipedia.org/wiki/Apple_A7</a:t>
            </a:r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Smartphone War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F2B872-FA08-488C-B0A9-EF6C5248FD6E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63492" name="Picture 2" descr="C:\Documents and Settings\Taeweon\My Documents\KU\ESCA\teaching\ESD\smartphone_war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49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3" descr="C:\Documents and Settings\Taeweon\My Documents\KU\ESCA\teaching\ESD\SMARTPHONE_bat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708400"/>
            <a:ext cx="457835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219200" y="6181725"/>
            <a:ext cx="685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/>
              <a:t>http://www.sleetherz.com/2011/10/smartphone-war-in-fatal-three-way-iphone-4s-vs-droid-razr-vs-galaxy-nexus/</a:t>
            </a:r>
          </a:p>
        </p:txBody>
      </p:sp>
      <p:pic>
        <p:nvPicPr>
          <p:cNvPr id="1026" name="Picture 2" descr="C:\Documents and Settings\Taeweon\My Documents\KU\ESCA\teaching\ESD\samsung-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138238"/>
            <a:ext cx="198120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33600"/>
            <a:ext cx="2209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943350"/>
            <a:ext cx="17002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76800"/>
            <a:ext cx="17526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877888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5000"/>
            <a:ext cx="1762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 descr="C:\Documents and Settings\Taeweon\My Documents\KU\ESCA\teaching\ESD\motorola-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0"/>
            <a:ext cx="197643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11382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30650"/>
            <a:ext cx="15525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575175"/>
            <a:ext cx="1584325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066800"/>
            <a:ext cx="966787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Abstraction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Abstraction helps us deal with complexity</a:t>
            </a:r>
          </a:p>
          <a:p>
            <a:pPr lvl="1"/>
            <a:r>
              <a:rPr lang="en-US" altLang="ko-KR">
                <a:ea typeface="Gulim" panose="020B0600000101010101" pitchFamily="50" charset="-127"/>
              </a:rPr>
              <a:t>Hide lower-level detail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E6BB15-335A-4A34-8A06-5FF8B6516AE6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Abstraction Analogies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A737B1-0FC9-4927-8B5F-9EC3E97B57FD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45061" name="Picture 5" descr="C:\Documents and Settings\Taeweon\My Documents\KU\COMP212 Computer Architecture\car_eng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191000"/>
            <a:ext cx="18383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1219200" y="5867400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Combustion Engine in a car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45062" name="Picture 6" descr="C:\Documents and Settings\Taeweon\My Documents\KU\COMP212 Computer Architecture\car_break_syste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13874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352800" y="5876925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Break system in a car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45063" name="Picture 7" descr="C:\Documents and Settings\Taeweon\My Documents\KU\COMP212 Computer Architecture\car_dashbo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198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 descr="C:\Documents and Settings\Taeweon\My Documents\KU\COMP212 Computer Architecture\car_dri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173163"/>
            <a:ext cx="1941512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28600" y="3048000"/>
            <a:ext cx="129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Abstraction layer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228600" y="1524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Driver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6200" y="48768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Machine Details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45065" name="Picture 9" descr="C:\Documents and Settings\Taeweon\My Documents\KU\COMP212 Computer Architecture\vending_machine_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1828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715000" y="5791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Hardware board in a vending machine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pic>
        <p:nvPicPr>
          <p:cNvPr id="45066" name="Picture 10" descr="C:\Documents and Settings\Taeweon\My Documents\KU\COMP212 Computer Architecture\vending_machine_us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11" descr="C:\Documents and Settings\Taeweon\My Documents\KU\COMP212 Computer Architecture\vending_machine_interfa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1241425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7620000" y="49530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Machine Details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7620000" y="1524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/>
              <a:t>Customer</a:t>
            </a:r>
            <a:endParaRPr lang="en-US" altLang="ko-KR" sz="1400" b="1">
              <a:solidFill>
                <a:srgbClr val="C00000"/>
              </a:solidFill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7543800" y="3200400"/>
            <a:ext cx="129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Abstraction layer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15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Abstractions in Computer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BA8D5E-16A0-4A49-901E-6BD6122E29F1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457200" y="4673600"/>
            <a:ext cx="19812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Hardware Implementation</a:t>
            </a:r>
          </a:p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C00000"/>
                </a:solidFill>
              </a:rPr>
              <a:t>(x86)</a:t>
            </a: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152400" y="3581400"/>
            <a:ext cx="342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Instruction Set Architecture (ISA)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6781800" y="3479800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Assembly language</a:t>
            </a:r>
          </a:p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or</a:t>
            </a:r>
          </a:p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Machine language</a:t>
            </a: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33400" y="2590800"/>
            <a:ext cx="2438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Operating Systems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381000" y="1473200"/>
            <a:ext cx="281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Programming using APIs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6324600" y="2419350"/>
            <a:ext cx="2819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C00000"/>
                </a:solidFill>
              </a:rPr>
              <a:t>Provides APIs (Application Programming Interface)</a:t>
            </a:r>
          </a:p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en-US" altLang="ko-KR" sz="1400" b="1">
              <a:solidFill>
                <a:srgbClr val="C00000"/>
              </a:solidFill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747963" y="4572000"/>
            <a:ext cx="4338637" cy="1371600"/>
            <a:chOff x="2747596" y="4572000"/>
            <a:chExt cx="4339004" cy="1371600"/>
          </a:xfrm>
        </p:grpSpPr>
        <p:pic>
          <p:nvPicPr>
            <p:cNvPr id="12315" name="Picture 2" descr="C:\Documents and Settings\Taeweon\My Documents\KU\ESCA\teaching\comp211_CLD\lectures\corei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596" y="4572000"/>
              <a:ext cx="1595804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6" name="Picture 24" descr="http://images.bit-tech.net/content_images/2011/01/intel-sandy-bridge-review/sandy-bridge-die-map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4572000"/>
              <a:ext cx="2590800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733800" y="2286000"/>
            <a:ext cx="2514600" cy="990600"/>
            <a:chOff x="3733800" y="2286000"/>
            <a:chExt cx="2514600" cy="990600"/>
          </a:xfrm>
        </p:grpSpPr>
        <p:pic>
          <p:nvPicPr>
            <p:cNvPr id="12313" name="Picture 2" descr="C:\Documents and Settings\Taeweon\My Documents\KU\ESCA\teaching\comp211_CLD\lectures\windows7_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414778"/>
              <a:ext cx="990600" cy="86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4" name="Picture 4" descr="C:\Documents and Settings\Taeweon\My Documents\KU\ESCA\teaching\comp211_CLD\lectures\fedor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2286000"/>
              <a:ext cx="99060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3435350" y="1219200"/>
            <a:ext cx="4129088" cy="914400"/>
            <a:chOff x="3435096" y="1219200"/>
            <a:chExt cx="4129555" cy="914400"/>
          </a:xfrm>
        </p:grpSpPr>
        <p:pic>
          <p:nvPicPr>
            <p:cNvPr id="12310" name="Picture 5" descr="C:\Documents and Settings\Taeweon\My Documents\KU\ESCA\teaching\comp211_CLD\lectures\0511-1005-0201-0031_Cartoon_of_a_Tired_Man_Working_on_His_Computer_clipart_image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096" y="1219200"/>
              <a:ext cx="90917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1" name="Picture 7" descr="C:\Documents and Settings\Taeweon\My Documents\KU\ESCA\teaching\comp211_CLD\facebook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484312"/>
              <a:ext cx="1318376" cy="49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2" name="Picture 8" descr="C:\Documents and Settings\Taeweon\My Documents\KU\ESCA\teaching\comp211_CLD\starcraft_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1371600"/>
              <a:ext cx="1240051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" name="Picture 3" descr="C:\Documents and Settings\user\My Documents\KU\Computer Logic Design\gate_schematic.gif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334506" y="4402259"/>
            <a:ext cx="1066294" cy="154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302" name="Straight Connector 33"/>
          <p:cNvCxnSpPr>
            <a:cxnSpLocks noChangeShapeType="1"/>
          </p:cNvCxnSpPr>
          <p:nvPr/>
        </p:nvCxnSpPr>
        <p:spPr bwMode="auto">
          <a:xfrm>
            <a:off x="304800" y="2209800"/>
            <a:ext cx="86106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Straight Connector 34"/>
          <p:cNvCxnSpPr>
            <a:cxnSpLocks noChangeShapeType="1"/>
          </p:cNvCxnSpPr>
          <p:nvPr/>
        </p:nvCxnSpPr>
        <p:spPr bwMode="auto">
          <a:xfrm>
            <a:off x="304800" y="3352800"/>
            <a:ext cx="86106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Straight Connector 35"/>
          <p:cNvCxnSpPr>
            <a:cxnSpLocks noChangeShapeType="1"/>
          </p:cNvCxnSpPr>
          <p:nvPr/>
        </p:nvCxnSpPr>
        <p:spPr bwMode="auto">
          <a:xfrm>
            <a:off x="304800" y="4457700"/>
            <a:ext cx="86106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733800" y="3454400"/>
            <a:ext cx="2743200" cy="914400"/>
            <a:chOff x="3733800" y="3454758"/>
            <a:chExt cx="2743200" cy="914400"/>
          </a:xfrm>
        </p:grpSpPr>
        <p:pic>
          <p:nvPicPr>
            <p:cNvPr id="12308" name="Picture 6" descr="C:\Documents and Settings\Taeweon\My Documents\KU\ESCA\teaching\comp211_CLD\lectures\the_matrix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325" y="3505200"/>
              <a:ext cx="14176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9" name="Picture 8" descr="C:\Documents and Settings\Taeweon\My Documents\KU\ESCA\teaching\comp211_CLD\lectures\matrix-binary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34547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ounded Rectangle 21"/>
          <p:cNvSpPr>
            <a:spLocks noChangeArrowheads="1"/>
          </p:cNvSpPr>
          <p:nvPr/>
        </p:nvSpPr>
        <p:spPr bwMode="auto">
          <a:xfrm>
            <a:off x="219075" y="2971800"/>
            <a:ext cx="8763000" cy="18288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pic>
        <p:nvPicPr>
          <p:cNvPr id="28" name="Picture 15" descr="Comput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1873250"/>
            <a:ext cx="3598862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04533E-6 L 0.39687 -0.463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0" y="-232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3284E-7 C 0.05868 0.00324 0.11771 0.00694 0.15382 0.01758 C 0.18975 0.02868 0.20607 0.05735 0.21666 0.06545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  <p:bldP spid="44" grpId="0"/>
      <p:bldP spid="45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Abstractions in Smartphones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9829DD-E4B2-4232-9790-F00470BBD78E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457200" y="4673600"/>
            <a:ext cx="19812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Hardware Implementation</a:t>
            </a:r>
          </a:p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C00000"/>
                </a:solidFill>
              </a:rPr>
              <a:t>(ARM)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152400" y="3581400"/>
            <a:ext cx="342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Instruction Set Architecture (ISA)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533400" y="2590800"/>
            <a:ext cx="2438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Operating Systems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381000" y="1473200"/>
            <a:ext cx="2819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1600" b="1"/>
              <a:t>Application Programming using APIs</a:t>
            </a:r>
            <a:endParaRPr lang="en-US" altLang="ko-KR" sz="1600" b="1">
              <a:solidFill>
                <a:srgbClr val="C00000"/>
              </a:solidFill>
            </a:endParaRPr>
          </a:p>
        </p:txBody>
      </p:sp>
      <p:cxnSp>
        <p:nvCxnSpPr>
          <p:cNvPr id="14344" name="Straight Connector 45"/>
          <p:cNvCxnSpPr>
            <a:cxnSpLocks noChangeShapeType="1"/>
          </p:cNvCxnSpPr>
          <p:nvPr/>
        </p:nvCxnSpPr>
        <p:spPr bwMode="auto">
          <a:xfrm>
            <a:off x="304800" y="2209800"/>
            <a:ext cx="73152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Straight Connector 46"/>
          <p:cNvCxnSpPr>
            <a:cxnSpLocks noChangeShapeType="1"/>
          </p:cNvCxnSpPr>
          <p:nvPr/>
        </p:nvCxnSpPr>
        <p:spPr bwMode="auto">
          <a:xfrm>
            <a:off x="304800" y="3352800"/>
            <a:ext cx="72390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Straight Connector 47"/>
          <p:cNvCxnSpPr>
            <a:cxnSpLocks noChangeShapeType="1"/>
          </p:cNvCxnSpPr>
          <p:nvPr/>
        </p:nvCxnSpPr>
        <p:spPr bwMode="auto">
          <a:xfrm>
            <a:off x="304800" y="4457700"/>
            <a:ext cx="6858000" cy="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3733800" y="3454400"/>
            <a:ext cx="2743200" cy="914400"/>
            <a:chOff x="3733800" y="3454758"/>
            <a:chExt cx="2743200" cy="914400"/>
          </a:xfrm>
        </p:grpSpPr>
        <p:pic>
          <p:nvPicPr>
            <p:cNvPr id="14362" name="Picture 6" descr="C:\Documents and Settings\Taeweon\My Documents\KU\ESCA\teaching\comp211_CLD\lectures\the_matri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325" y="3505200"/>
              <a:ext cx="14176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3" name="Picture 8" descr="C:\Documents and Settings\Taeweon\My Documents\KU\ESCA\teaching\comp211_CLD\lectures\matrix-binary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34547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219075" y="3048000"/>
            <a:ext cx="6867525" cy="16764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432175" y="2286000"/>
            <a:ext cx="2663825" cy="990600"/>
            <a:chOff x="3432354" y="2286000"/>
            <a:chExt cx="2663646" cy="990600"/>
          </a:xfrm>
        </p:grpSpPr>
        <p:pic>
          <p:nvPicPr>
            <p:cNvPr id="14360" name="Picture 3" descr="C:\Documents and Settings\Taeweon\My Documents\KU\ESCA\teaching\comp211_CLD\lectures\android-o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354" y="2286000"/>
              <a:ext cx="1063446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1" name="Picture 4" descr="C:\Documents and Settings\Taeweon\My Documents\KU\ESCA\teaching\comp211_CLD\lectures\iO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500126"/>
              <a:ext cx="990600" cy="54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50" name="Rectangle 57"/>
          <p:cNvSpPr>
            <a:spLocks noChangeArrowheads="1"/>
          </p:cNvSpPr>
          <p:nvPr/>
        </p:nvSpPr>
        <p:spPr bwMode="auto">
          <a:xfrm>
            <a:off x="76200" y="6505575"/>
            <a:ext cx="7239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200"/>
              <a:t>http://arstechnica.com/apple/2012/09/detailed-analysis-of-apple-a6-core-reveals-layout-done-by-hand/</a:t>
            </a:r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2895600" y="4516438"/>
            <a:ext cx="3581400" cy="1808162"/>
            <a:chOff x="2895600" y="4516479"/>
            <a:chExt cx="3581400" cy="1808121"/>
          </a:xfrm>
        </p:grpSpPr>
        <p:pic>
          <p:nvPicPr>
            <p:cNvPr id="14358" name="Picture 5" descr="C:\Documents and Settings\Taeweon\My Documents\KU\ESCA\teaching\comp211_CLD\lectures\apple_a6_dieshot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036" y="4516479"/>
              <a:ext cx="1789964" cy="18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9" name="Picture 6" descr="C:\Documents and Settings\Taeweon\My Documents\KU\ESCA\teaching\comp211_CLD\lectures\Apple_A6_Chip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4800600"/>
              <a:ext cx="1306286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429000" y="1066800"/>
            <a:ext cx="2819400" cy="1066800"/>
            <a:chOff x="3429000" y="1066800"/>
            <a:chExt cx="2819400" cy="1066800"/>
          </a:xfrm>
        </p:grpSpPr>
        <p:pic>
          <p:nvPicPr>
            <p:cNvPr id="14356" name="Picture 7" descr="C:\Documents and Settings\Taeweon\My Documents\KU\ESCA\teaching\comp211_CLD\lectures\카톡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066800"/>
              <a:ext cx="1066800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7" name="Picture 7" descr="C:\Documents and Settings\Taeweon\My Documents\KU\ESCA\teaching\comp211_CLD\facebook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024" y="1371600"/>
              <a:ext cx="1318376" cy="49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" name="Picture 3" descr="C:\Documents and Settings\user\My Documents\KU\Computer Logic Design\gate_schematic.gif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72000" y="4402259"/>
            <a:ext cx="1066294" cy="154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747838"/>
            <a:ext cx="1666875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1752600" cy="333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6115E-6 L 0.5375 -0.187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00" y="-9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6531E-6 L 0.21614 0.216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108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3284E-7 C 0.05868 0.00324 0.11771 0.00694 0.15382 0.01758 C 0.18975 0.02868 0.20607 0.05735 0.21666 0.06545 " pathEditMode="relative" rAng="0" ptsTypes="aaA">
                                      <p:cBhvr>
                                        <p:cTn id="6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50" charset="-127"/>
              </a:rPr>
              <a:t>A Computer System (~ 2010)</a:t>
            </a: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2B404A4-8669-46EE-93C0-439F7AA008C0}" type="slidenum">
              <a:rPr lang="en-US" altLang="ko-KR" sz="1400" smtClean="0">
                <a:solidFill>
                  <a:srgbClr val="C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ko-KR" sz="140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84550" y="1257300"/>
            <a:ext cx="4616450" cy="4381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365250"/>
            <a:ext cx="4379913" cy="4181475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lum bright="40000" contrast="-5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1363663"/>
            <a:ext cx="4379913" cy="4181475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089525" y="2122488"/>
            <a:ext cx="917575" cy="811212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  <a:ea typeface="Gulim" panose="020B0600000101010101" pitchFamily="50" charset="-127"/>
              </a:rPr>
              <a:t>CPU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968875" y="3392488"/>
            <a:ext cx="1243013" cy="744537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800" b="1">
                <a:solidFill>
                  <a:srgbClr val="F8F8F8"/>
                </a:solidFill>
                <a:ea typeface="Gulim" panose="020B0600000101010101" pitchFamily="50" charset="-127"/>
              </a:rPr>
              <a:t>North Bridge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497638" y="4419600"/>
            <a:ext cx="901700" cy="91440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ea typeface="Gulim" panose="020B0600000101010101" pitchFamily="50" charset="-127"/>
              </a:rPr>
              <a:t>South Bridge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678613" y="2146300"/>
            <a:ext cx="1038225" cy="194310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ea typeface="Gulim" panose="020B0600000101010101" pitchFamily="50" charset="-127"/>
              </a:rPr>
              <a:t>Main Memory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5451475" y="2965450"/>
            <a:ext cx="214313" cy="407988"/>
          </a:xfrm>
          <a:prstGeom prst="upDownArrow">
            <a:avLst>
              <a:gd name="adj1" fmla="val 50000"/>
              <a:gd name="adj2" fmla="val 38074"/>
            </a:avLst>
          </a:prstGeom>
          <a:solidFill>
            <a:srgbClr val="0000FF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568700" y="2870200"/>
            <a:ext cx="17160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</a:rPr>
              <a:t>FSB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</a:rPr>
              <a:t> (Front-Side Bus)</a:t>
            </a:r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 flipH="1">
            <a:off x="5508625" y="4129088"/>
            <a:ext cx="917575" cy="51911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1717 w 21600"/>
              <a:gd name="T25" fmla="*/ 17593 h 21600"/>
              <a:gd name="T26" fmla="*/ 20157 w 21600"/>
              <a:gd name="T27" fmla="*/ 2015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8875" y="0"/>
                </a:moveTo>
                <a:lnTo>
                  <a:pt x="16150" y="3649"/>
                </a:lnTo>
                <a:lnTo>
                  <a:pt x="17593" y="3649"/>
                </a:lnTo>
                <a:lnTo>
                  <a:pt x="17593" y="17593"/>
                </a:lnTo>
                <a:lnTo>
                  <a:pt x="3649" y="17593"/>
                </a:lnTo>
                <a:lnTo>
                  <a:pt x="3649" y="16150"/>
                </a:lnTo>
                <a:lnTo>
                  <a:pt x="0" y="18875"/>
                </a:lnTo>
                <a:lnTo>
                  <a:pt x="3649" y="21600"/>
                </a:lnTo>
                <a:lnTo>
                  <a:pt x="3649" y="20157"/>
                </a:lnTo>
                <a:lnTo>
                  <a:pt x="20157" y="20157"/>
                </a:lnTo>
                <a:lnTo>
                  <a:pt x="20157" y="3649"/>
                </a:lnTo>
                <a:lnTo>
                  <a:pt x="21600" y="3649"/>
                </a:lnTo>
                <a:lnTo>
                  <a:pt x="18875" y="0"/>
                </a:lnTo>
                <a:close/>
              </a:path>
            </a:pathLst>
          </a:custGeom>
          <a:solidFill>
            <a:srgbClr val="0000FF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3687763" y="4038600"/>
            <a:ext cx="18176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457200" indent="-457200"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</a:rPr>
              <a:t>DMI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400" b="1">
                <a:solidFill>
                  <a:srgbClr val="0000FF"/>
                </a:solidFill>
                <a:ea typeface="Gulim" panose="020B0600000101010101" pitchFamily="50" charset="-127"/>
              </a:rPr>
              <a:t>(Direct Media I/F)</a:t>
            </a:r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6262688" y="3651250"/>
            <a:ext cx="415925" cy="217488"/>
          </a:xfrm>
          <a:prstGeom prst="leftRightArrow">
            <a:avLst>
              <a:gd name="adj1" fmla="val 50000"/>
              <a:gd name="adj2" fmla="val 38248"/>
            </a:avLst>
          </a:prstGeom>
          <a:solidFill>
            <a:srgbClr val="0000FF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pic>
        <p:nvPicPr>
          <p:cNvPr id="18" name="Picture 15" descr="Comp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628900"/>
            <a:ext cx="117633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2401888" y="1338263"/>
            <a:ext cx="925512" cy="12795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405063" y="3910013"/>
            <a:ext cx="946150" cy="16764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078413" y="4648200"/>
            <a:ext cx="990600" cy="2286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ea typeface="Gulim" panose="020B0600000101010101" pitchFamily="50" charset="-127"/>
              </a:rPr>
              <a:t>Hard disk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5443538" y="4921250"/>
            <a:ext cx="609600" cy="2286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ea typeface="Gulim" panose="020B0600000101010101" pitchFamily="50" charset="-127"/>
              </a:rPr>
              <a:t>USB</a:t>
            </a:r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6113463" y="4724400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6097588" y="4976813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26" name="AutoShape 20"/>
          <p:cNvSpPr>
            <a:spLocks noChangeArrowheads="1"/>
          </p:cNvSpPr>
          <p:nvPr/>
        </p:nvSpPr>
        <p:spPr bwMode="auto">
          <a:xfrm>
            <a:off x="6100763" y="5181600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5002213" y="5181600"/>
            <a:ext cx="1066800" cy="2286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ea typeface="Gulim" panose="020B0600000101010101" pitchFamily="50" charset="-127"/>
              </a:rPr>
              <a:t>PCIe card</a:t>
            </a: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573213" y="4138613"/>
            <a:ext cx="1447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600" b="1">
                <a:ea typeface="Gulim" panose="020B0600000101010101" pitchFamily="50" charset="-127"/>
              </a:rPr>
              <a:t>Peripheral devices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2944813" y="4648200"/>
            <a:ext cx="20574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2944813" y="4724400"/>
            <a:ext cx="2438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944813" y="4800600"/>
            <a:ext cx="1981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3598863" y="3505200"/>
            <a:ext cx="914400" cy="5334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ko-KR" sz="1200" b="1">
                <a:ea typeface="Gulim" panose="020B0600000101010101" pitchFamily="50" charset="-127"/>
              </a:rPr>
              <a:t>Graphics card</a:t>
            </a:r>
          </a:p>
        </p:txBody>
      </p:sp>
      <p:sp>
        <p:nvSpPr>
          <p:cNvPr id="33" name="AutoShape 19"/>
          <p:cNvSpPr>
            <a:spLocks noChangeArrowheads="1"/>
          </p:cNvSpPr>
          <p:nvPr/>
        </p:nvSpPr>
        <p:spPr bwMode="auto">
          <a:xfrm>
            <a:off x="4545013" y="3702050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400"/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2913063" y="40386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762000" y="5862638"/>
            <a:ext cx="7221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00000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ko-KR" sz="2400" b="1">
                <a:solidFill>
                  <a:srgbClr val="C00000"/>
                </a:solidFill>
              </a:rPr>
              <a:t>But, don’t forget the big picture!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6" grpId="0"/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2" grpId="0" animBg="1"/>
      <p:bldP spid="33" grpId="0" animBg="1"/>
      <p:bldP spid="45" grpId="0"/>
    </p:bldLst>
  </p:timing>
</p:sld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"/>
        <a:cs typeface="Arial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itchFamily="2" charset="2"/>
          <a:buChar char="n"/>
          <a:tabLst/>
          <a:defRPr kumimoji="0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PMingLiU" pitchFamily="18" charset="-12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itchFamily="2" charset="2"/>
          <a:buChar char="n"/>
          <a:tabLst/>
          <a:defRPr kumimoji="0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PMingLiU" pitchFamily="18" charset="-120"/>
            <a:cs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7055</TotalTime>
  <Words>2662</Words>
  <Application>Microsoft Office PowerPoint</Application>
  <PresentationFormat>On-screen Show (4:3)</PresentationFormat>
  <Paragraphs>480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Tekton Pro</vt:lpstr>
      <vt:lpstr>Gulim</vt:lpstr>
      <vt:lpstr>Gulim</vt:lpstr>
      <vt:lpstr>Arial</vt:lpstr>
      <vt:lpstr>Arial Black</vt:lpstr>
      <vt:lpstr>Tahoma</vt:lpstr>
      <vt:lpstr>Wingdings</vt:lpstr>
      <vt:lpstr>Studio</vt:lpstr>
      <vt:lpstr>PowerPoint Presentation</vt:lpstr>
      <vt:lpstr>Course Information</vt:lpstr>
      <vt:lpstr>Objective</vt:lpstr>
      <vt:lpstr>TA (Teaching Assistant)</vt:lpstr>
      <vt:lpstr>Abstraction</vt:lpstr>
      <vt:lpstr>Abstraction Analogies</vt:lpstr>
      <vt:lpstr>Abstractions in Computer</vt:lpstr>
      <vt:lpstr>Abstractions in Smartphones</vt:lpstr>
      <vt:lpstr>A Computer System (~ 2010)</vt:lpstr>
      <vt:lpstr>Evolution of Computer Systems</vt:lpstr>
      <vt:lpstr>3rd Gen Core i7 (Ivy Bridge)-based Systems</vt:lpstr>
      <vt:lpstr>7th Gen Core i7 (Kaby Lake)-based Systems</vt:lpstr>
      <vt:lpstr>x86 History (as of 2008)</vt:lpstr>
      <vt:lpstr>x86 History (Cont.)</vt:lpstr>
      <vt:lpstr>x86?</vt:lpstr>
      <vt:lpstr>Chipset</vt:lpstr>
      <vt:lpstr>PCI, PCI Express Devices</vt:lpstr>
      <vt:lpstr>An Old GP Computer System Example</vt:lpstr>
      <vt:lpstr>PCI Express Slots in GP Systems</vt:lpstr>
      <vt:lpstr>GP Computer System in terms of PCIe</vt:lpstr>
      <vt:lpstr>iPhone Generations</vt:lpstr>
      <vt:lpstr>Galaxy S Series</vt:lpstr>
      <vt:lpstr>iPhone 4 (Sep. 2010) Teardown</vt:lpstr>
      <vt:lpstr>iPhone 4 (Sep. 2010) Teardown</vt:lpstr>
      <vt:lpstr>iPhone 4 (Sep. 2010) Teardown</vt:lpstr>
      <vt:lpstr>iPhone 5 (Sep. 2012) Teardown</vt:lpstr>
      <vt:lpstr>iPhone 5S (Sep. 2013)</vt:lpstr>
      <vt:lpstr>iPhone 7 (Sep. 2016) Teardown</vt:lpstr>
      <vt:lpstr>Apple A12 Bionic (2018)</vt:lpstr>
      <vt:lpstr>Die Rendering Assumption from Skyjuice  - A16 Bionic vs A15 Bionic -</vt:lpstr>
      <vt:lpstr>Galaxy S3 (May 2012) Teardown</vt:lpstr>
      <vt:lpstr>Exynos 4412 Block Diagram</vt:lpstr>
      <vt:lpstr>Galaxy S4 (April 2013) Teardown</vt:lpstr>
      <vt:lpstr>Galaxy S4 (April 2013) Teardown</vt:lpstr>
      <vt:lpstr>Galaxy S8 (April 2017) Teardown</vt:lpstr>
      <vt:lpstr>Experiment Environment: Zedboard (Front)</vt:lpstr>
      <vt:lpstr>Experiment Environment: Zedboard (Back)</vt:lpstr>
      <vt:lpstr>Zynq-7000</vt:lpstr>
      <vt:lpstr>Grading Policy</vt:lpstr>
      <vt:lpstr>PowerPoint Presentation</vt:lpstr>
      <vt:lpstr>iPhone 5S (Sep. 2013)</vt:lpstr>
      <vt:lpstr>Smartphone War</vt:lpstr>
    </vt:vector>
  </TitlesOfParts>
  <Manager/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in Embedded Systems</dc:title>
  <dc:creator>Taeweon Suh</dc:creator>
  <cp:keywords/>
  <dc:description/>
  <cp:lastModifiedBy>Taeweon Suh</cp:lastModifiedBy>
  <cp:revision>1016</cp:revision>
  <cp:lastPrinted>1601-01-01T00:00:00Z</cp:lastPrinted>
  <dcterms:created xsi:type="dcterms:W3CDTF">2004-08-14T22:46:03Z</dcterms:created>
  <dcterms:modified xsi:type="dcterms:W3CDTF">2024-03-05T03:55:33Z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TC010730961033</vt:lpwstr>
  </property>
</Properties>
</file>